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1"/>
  </p:sldMasterIdLst>
  <p:notesMasterIdLst>
    <p:notesMasterId r:id="rId42"/>
  </p:notesMasterIdLst>
  <p:sldIdLst>
    <p:sldId id="256" r:id="rId2"/>
    <p:sldId id="257" r:id="rId3"/>
    <p:sldId id="271" r:id="rId4"/>
    <p:sldId id="278" r:id="rId5"/>
    <p:sldId id="266" r:id="rId6"/>
    <p:sldId id="270" r:id="rId7"/>
    <p:sldId id="275" r:id="rId8"/>
    <p:sldId id="276" r:id="rId9"/>
    <p:sldId id="279" r:id="rId10"/>
    <p:sldId id="280" r:id="rId11"/>
    <p:sldId id="285" r:id="rId12"/>
    <p:sldId id="286" r:id="rId13"/>
    <p:sldId id="287" r:id="rId14"/>
    <p:sldId id="268" r:id="rId15"/>
    <p:sldId id="269" r:id="rId16"/>
    <p:sldId id="260" r:id="rId17"/>
    <p:sldId id="272" r:id="rId18"/>
    <p:sldId id="273" r:id="rId19"/>
    <p:sldId id="274" r:id="rId20"/>
    <p:sldId id="282" r:id="rId21"/>
    <p:sldId id="283" r:id="rId22"/>
    <p:sldId id="288" r:id="rId23"/>
    <p:sldId id="290" r:id="rId24"/>
    <p:sldId id="292" r:id="rId25"/>
    <p:sldId id="289" r:id="rId26"/>
    <p:sldId id="293" r:id="rId27"/>
    <p:sldId id="291" r:id="rId28"/>
    <p:sldId id="294" r:id="rId29"/>
    <p:sldId id="295" r:id="rId30"/>
    <p:sldId id="296" r:id="rId31"/>
    <p:sldId id="297" r:id="rId32"/>
    <p:sldId id="298" r:id="rId33"/>
    <p:sldId id="299" r:id="rId34"/>
    <p:sldId id="258" r:id="rId35"/>
    <p:sldId id="259" r:id="rId36"/>
    <p:sldId id="261" r:id="rId37"/>
    <p:sldId id="262" r:id="rId38"/>
    <p:sldId id="263" r:id="rId39"/>
    <p:sldId id="264" r:id="rId40"/>
    <p:sldId id="265" r:id="rId4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40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zh-TW"/>
              <a:t>評估指標</a:t>
            </a:r>
            <a:r>
              <a:rPr lang="en-US"/>
              <a:t>1</a:t>
            </a:r>
            <a:endParaRPr lang="zh-TW"/>
          </a:p>
        </c:rich>
      </c:tx>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clustered"/>
        <c:varyColors val="0"/>
        <c:ser>
          <c:idx val="0"/>
          <c:order val="0"/>
          <c:tx>
            <c:strRef>
              <c:f>工作表1!$I$2</c:f>
              <c:strCache>
                <c:ptCount val="1"/>
                <c:pt idx="0">
                  <c:v>TP</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工作表1!$J$1:$O$1</c:f>
              <c:strCache>
                <c:ptCount val="6"/>
                <c:pt idx="0">
                  <c:v>conse=1</c:v>
                </c:pt>
                <c:pt idx="1">
                  <c:v>conse=2</c:v>
                </c:pt>
                <c:pt idx="2">
                  <c:v>conse=3</c:v>
                </c:pt>
                <c:pt idx="3">
                  <c:v>conse=4</c:v>
                </c:pt>
                <c:pt idx="4">
                  <c:v>conse=5</c:v>
                </c:pt>
                <c:pt idx="5">
                  <c:v>conse=6</c:v>
                </c:pt>
              </c:strCache>
            </c:strRef>
          </c:cat>
          <c:val>
            <c:numRef>
              <c:f>工作表1!$J$2:$O$2</c:f>
              <c:numCache>
                <c:formatCode>General</c:formatCode>
                <c:ptCount val="6"/>
                <c:pt idx="0">
                  <c:v>56</c:v>
                </c:pt>
                <c:pt idx="1">
                  <c:v>54</c:v>
                </c:pt>
                <c:pt idx="2">
                  <c:v>52</c:v>
                </c:pt>
                <c:pt idx="3">
                  <c:v>46</c:v>
                </c:pt>
                <c:pt idx="4">
                  <c:v>37</c:v>
                </c:pt>
                <c:pt idx="5">
                  <c:v>32</c:v>
                </c:pt>
              </c:numCache>
            </c:numRef>
          </c:val>
          <c:extLst>
            <c:ext xmlns:c16="http://schemas.microsoft.com/office/drawing/2014/chart" uri="{C3380CC4-5D6E-409C-BE32-E72D297353CC}">
              <c16:uniqueId val="{00000000-2789-43D2-8AF6-1650A2D611F9}"/>
            </c:ext>
          </c:extLst>
        </c:ser>
        <c:ser>
          <c:idx val="1"/>
          <c:order val="1"/>
          <c:tx>
            <c:strRef>
              <c:f>工作表1!$I$3</c:f>
              <c:strCache>
                <c:ptCount val="1"/>
                <c:pt idx="0">
                  <c:v>TN</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工作表1!$J$1:$O$1</c:f>
              <c:strCache>
                <c:ptCount val="6"/>
                <c:pt idx="0">
                  <c:v>conse=1</c:v>
                </c:pt>
                <c:pt idx="1">
                  <c:v>conse=2</c:v>
                </c:pt>
                <c:pt idx="2">
                  <c:v>conse=3</c:v>
                </c:pt>
                <c:pt idx="3">
                  <c:v>conse=4</c:v>
                </c:pt>
                <c:pt idx="4">
                  <c:v>conse=5</c:v>
                </c:pt>
                <c:pt idx="5">
                  <c:v>conse=6</c:v>
                </c:pt>
              </c:strCache>
            </c:strRef>
          </c:cat>
          <c:val>
            <c:numRef>
              <c:f>工作表1!$J$3:$O$3</c:f>
              <c:numCache>
                <c:formatCode>General</c:formatCode>
                <c:ptCount val="6"/>
                <c:pt idx="0">
                  <c:v>26</c:v>
                </c:pt>
                <c:pt idx="1">
                  <c:v>46</c:v>
                </c:pt>
                <c:pt idx="2">
                  <c:v>55</c:v>
                </c:pt>
                <c:pt idx="3">
                  <c:v>58</c:v>
                </c:pt>
                <c:pt idx="4">
                  <c:v>59</c:v>
                </c:pt>
                <c:pt idx="5">
                  <c:v>60</c:v>
                </c:pt>
              </c:numCache>
            </c:numRef>
          </c:val>
          <c:extLst>
            <c:ext xmlns:c16="http://schemas.microsoft.com/office/drawing/2014/chart" uri="{C3380CC4-5D6E-409C-BE32-E72D297353CC}">
              <c16:uniqueId val="{00000001-2789-43D2-8AF6-1650A2D611F9}"/>
            </c:ext>
          </c:extLst>
        </c:ser>
        <c:ser>
          <c:idx val="2"/>
          <c:order val="2"/>
          <c:tx>
            <c:strRef>
              <c:f>工作表1!$I$4</c:f>
              <c:strCache>
                <c:ptCount val="1"/>
                <c:pt idx="0">
                  <c:v>FP</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工作表1!$J$1:$O$1</c:f>
              <c:strCache>
                <c:ptCount val="6"/>
                <c:pt idx="0">
                  <c:v>conse=1</c:v>
                </c:pt>
                <c:pt idx="1">
                  <c:v>conse=2</c:v>
                </c:pt>
                <c:pt idx="2">
                  <c:v>conse=3</c:v>
                </c:pt>
                <c:pt idx="3">
                  <c:v>conse=4</c:v>
                </c:pt>
                <c:pt idx="4">
                  <c:v>conse=5</c:v>
                </c:pt>
                <c:pt idx="5">
                  <c:v>conse=6</c:v>
                </c:pt>
              </c:strCache>
            </c:strRef>
          </c:cat>
          <c:val>
            <c:numRef>
              <c:f>工作表1!$J$4:$O$4</c:f>
              <c:numCache>
                <c:formatCode>General</c:formatCode>
                <c:ptCount val="6"/>
                <c:pt idx="0">
                  <c:v>34</c:v>
                </c:pt>
                <c:pt idx="1">
                  <c:v>14</c:v>
                </c:pt>
                <c:pt idx="2">
                  <c:v>5</c:v>
                </c:pt>
                <c:pt idx="3">
                  <c:v>2</c:v>
                </c:pt>
                <c:pt idx="4">
                  <c:v>1</c:v>
                </c:pt>
                <c:pt idx="5">
                  <c:v>0</c:v>
                </c:pt>
              </c:numCache>
            </c:numRef>
          </c:val>
          <c:extLst>
            <c:ext xmlns:c16="http://schemas.microsoft.com/office/drawing/2014/chart" uri="{C3380CC4-5D6E-409C-BE32-E72D297353CC}">
              <c16:uniqueId val="{00000002-2789-43D2-8AF6-1650A2D611F9}"/>
            </c:ext>
          </c:extLst>
        </c:ser>
        <c:ser>
          <c:idx val="3"/>
          <c:order val="3"/>
          <c:tx>
            <c:strRef>
              <c:f>工作表1!$I$5</c:f>
              <c:strCache>
                <c:ptCount val="1"/>
                <c:pt idx="0">
                  <c:v>FN</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工作表1!$J$1:$O$1</c:f>
              <c:strCache>
                <c:ptCount val="6"/>
                <c:pt idx="0">
                  <c:v>conse=1</c:v>
                </c:pt>
                <c:pt idx="1">
                  <c:v>conse=2</c:v>
                </c:pt>
                <c:pt idx="2">
                  <c:v>conse=3</c:v>
                </c:pt>
                <c:pt idx="3">
                  <c:v>conse=4</c:v>
                </c:pt>
                <c:pt idx="4">
                  <c:v>conse=5</c:v>
                </c:pt>
                <c:pt idx="5">
                  <c:v>conse=6</c:v>
                </c:pt>
              </c:strCache>
            </c:strRef>
          </c:cat>
          <c:val>
            <c:numRef>
              <c:f>工作表1!$J$5:$O$5</c:f>
              <c:numCache>
                <c:formatCode>General</c:formatCode>
                <c:ptCount val="6"/>
                <c:pt idx="0">
                  <c:v>4</c:v>
                </c:pt>
                <c:pt idx="1">
                  <c:v>6</c:v>
                </c:pt>
                <c:pt idx="2">
                  <c:v>8</c:v>
                </c:pt>
                <c:pt idx="3">
                  <c:v>14</c:v>
                </c:pt>
                <c:pt idx="4">
                  <c:v>23</c:v>
                </c:pt>
                <c:pt idx="5">
                  <c:v>28</c:v>
                </c:pt>
              </c:numCache>
            </c:numRef>
          </c:val>
          <c:extLst>
            <c:ext xmlns:c16="http://schemas.microsoft.com/office/drawing/2014/chart" uri="{C3380CC4-5D6E-409C-BE32-E72D297353CC}">
              <c16:uniqueId val="{00000003-2789-43D2-8AF6-1650A2D611F9}"/>
            </c:ext>
          </c:extLst>
        </c:ser>
        <c:dLbls>
          <c:showLegendKey val="0"/>
          <c:showVal val="1"/>
          <c:showCatName val="0"/>
          <c:showSerName val="0"/>
          <c:showPercent val="0"/>
          <c:showBubbleSize val="0"/>
        </c:dLbls>
        <c:gapWidth val="150"/>
        <c:overlap val="-25"/>
        <c:axId val="2093381007"/>
        <c:axId val="2093380591"/>
      </c:barChart>
      <c:catAx>
        <c:axId val="2093381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2093380591"/>
        <c:crosses val="autoZero"/>
        <c:auto val="1"/>
        <c:lblAlgn val="ctr"/>
        <c:lblOffset val="100"/>
        <c:noMultiLvlLbl val="0"/>
      </c:catAx>
      <c:valAx>
        <c:axId val="2093380591"/>
        <c:scaling>
          <c:orientation val="minMax"/>
        </c:scaling>
        <c:delete val="1"/>
        <c:axPos val="l"/>
        <c:numFmt formatCode="General" sourceLinked="1"/>
        <c:majorTickMark val="none"/>
        <c:minorTickMark val="none"/>
        <c:tickLblPos val="nextTo"/>
        <c:crossAx val="2093381007"/>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sz="1200">
          <a:solidFill>
            <a:schemeClr val="tx1"/>
          </a:solidFill>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zh-TW" altLang="en-US"/>
              <a:t>評估指標</a:t>
            </a:r>
            <a:endParaRPr lang="zh-TW"/>
          </a:p>
        </c:rich>
      </c:tx>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clustered"/>
        <c:varyColors val="0"/>
        <c:ser>
          <c:idx val="0"/>
          <c:order val="0"/>
          <c:tx>
            <c:strRef>
              <c:f>工作表1!$R$9</c:f>
              <c:strCache>
                <c:ptCount val="1"/>
                <c:pt idx="0">
                  <c:v>TP</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工作表1!$S$8:$X$8</c:f>
              <c:strCache>
                <c:ptCount val="6"/>
                <c:pt idx="0">
                  <c:v>conse=1</c:v>
                </c:pt>
                <c:pt idx="1">
                  <c:v>conse=2</c:v>
                </c:pt>
                <c:pt idx="2">
                  <c:v>conse=3</c:v>
                </c:pt>
                <c:pt idx="3">
                  <c:v>conse=4</c:v>
                </c:pt>
                <c:pt idx="4">
                  <c:v>conse=5</c:v>
                </c:pt>
                <c:pt idx="5">
                  <c:v>conse=6</c:v>
                </c:pt>
              </c:strCache>
            </c:strRef>
          </c:cat>
          <c:val>
            <c:numRef>
              <c:f>工作表1!$S$9:$X$9</c:f>
              <c:numCache>
                <c:formatCode>General</c:formatCode>
                <c:ptCount val="6"/>
                <c:pt idx="0">
                  <c:v>56</c:v>
                </c:pt>
                <c:pt idx="1">
                  <c:v>55</c:v>
                </c:pt>
                <c:pt idx="2">
                  <c:v>54</c:v>
                </c:pt>
                <c:pt idx="3">
                  <c:v>48</c:v>
                </c:pt>
                <c:pt idx="4">
                  <c:v>45</c:v>
                </c:pt>
                <c:pt idx="5">
                  <c:v>40</c:v>
                </c:pt>
              </c:numCache>
            </c:numRef>
          </c:val>
          <c:extLst>
            <c:ext xmlns:c16="http://schemas.microsoft.com/office/drawing/2014/chart" uri="{C3380CC4-5D6E-409C-BE32-E72D297353CC}">
              <c16:uniqueId val="{00000000-34C1-420F-BCAB-8F53FDE5E8F9}"/>
            </c:ext>
          </c:extLst>
        </c:ser>
        <c:ser>
          <c:idx val="1"/>
          <c:order val="1"/>
          <c:tx>
            <c:strRef>
              <c:f>工作表1!$R$10</c:f>
              <c:strCache>
                <c:ptCount val="1"/>
                <c:pt idx="0">
                  <c:v>TN</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工作表1!$S$8:$X$8</c:f>
              <c:strCache>
                <c:ptCount val="6"/>
                <c:pt idx="0">
                  <c:v>conse=1</c:v>
                </c:pt>
                <c:pt idx="1">
                  <c:v>conse=2</c:v>
                </c:pt>
                <c:pt idx="2">
                  <c:v>conse=3</c:v>
                </c:pt>
                <c:pt idx="3">
                  <c:v>conse=4</c:v>
                </c:pt>
                <c:pt idx="4">
                  <c:v>conse=5</c:v>
                </c:pt>
                <c:pt idx="5">
                  <c:v>conse=6</c:v>
                </c:pt>
              </c:strCache>
            </c:strRef>
          </c:cat>
          <c:val>
            <c:numRef>
              <c:f>工作表1!$S$10:$X$10</c:f>
              <c:numCache>
                <c:formatCode>General</c:formatCode>
                <c:ptCount val="6"/>
                <c:pt idx="0">
                  <c:v>13</c:v>
                </c:pt>
                <c:pt idx="1">
                  <c:v>35</c:v>
                </c:pt>
                <c:pt idx="2">
                  <c:v>48</c:v>
                </c:pt>
                <c:pt idx="3">
                  <c:v>56</c:v>
                </c:pt>
                <c:pt idx="4">
                  <c:v>59</c:v>
                </c:pt>
                <c:pt idx="5">
                  <c:v>60</c:v>
                </c:pt>
              </c:numCache>
            </c:numRef>
          </c:val>
          <c:extLst>
            <c:ext xmlns:c16="http://schemas.microsoft.com/office/drawing/2014/chart" uri="{C3380CC4-5D6E-409C-BE32-E72D297353CC}">
              <c16:uniqueId val="{00000001-34C1-420F-BCAB-8F53FDE5E8F9}"/>
            </c:ext>
          </c:extLst>
        </c:ser>
        <c:ser>
          <c:idx val="2"/>
          <c:order val="2"/>
          <c:tx>
            <c:strRef>
              <c:f>工作表1!$R$11</c:f>
              <c:strCache>
                <c:ptCount val="1"/>
                <c:pt idx="0">
                  <c:v>FP</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工作表1!$S$8:$X$8</c:f>
              <c:strCache>
                <c:ptCount val="6"/>
                <c:pt idx="0">
                  <c:v>conse=1</c:v>
                </c:pt>
                <c:pt idx="1">
                  <c:v>conse=2</c:v>
                </c:pt>
                <c:pt idx="2">
                  <c:v>conse=3</c:v>
                </c:pt>
                <c:pt idx="3">
                  <c:v>conse=4</c:v>
                </c:pt>
                <c:pt idx="4">
                  <c:v>conse=5</c:v>
                </c:pt>
                <c:pt idx="5">
                  <c:v>conse=6</c:v>
                </c:pt>
              </c:strCache>
            </c:strRef>
          </c:cat>
          <c:val>
            <c:numRef>
              <c:f>工作表1!$S$11:$X$11</c:f>
              <c:numCache>
                <c:formatCode>General</c:formatCode>
                <c:ptCount val="6"/>
                <c:pt idx="0">
                  <c:v>47</c:v>
                </c:pt>
                <c:pt idx="1">
                  <c:v>25</c:v>
                </c:pt>
                <c:pt idx="2">
                  <c:v>12</c:v>
                </c:pt>
                <c:pt idx="3">
                  <c:v>4</c:v>
                </c:pt>
                <c:pt idx="4">
                  <c:v>1</c:v>
                </c:pt>
                <c:pt idx="5">
                  <c:v>0</c:v>
                </c:pt>
              </c:numCache>
            </c:numRef>
          </c:val>
          <c:extLst>
            <c:ext xmlns:c16="http://schemas.microsoft.com/office/drawing/2014/chart" uri="{C3380CC4-5D6E-409C-BE32-E72D297353CC}">
              <c16:uniqueId val="{00000002-34C1-420F-BCAB-8F53FDE5E8F9}"/>
            </c:ext>
          </c:extLst>
        </c:ser>
        <c:ser>
          <c:idx val="3"/>
          <c:order val="3"/>
          <c:tx>
            <c:strRef>
              <c:f>工作表1!$R$12</c:f>
              <c:strCache>
                <c:ptCount val="1"/>
                <c:pt idx="0">
                  <c:v>FN</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工作表1!$S$8:$X$8</c:f>
              <c:strCache>
                <c:ptCount val="6"/>
                <c:pt idx="0">
                  <c:v>conse=1</c:v>
                </c:pt>
                <c:pt idx="1">
                  <c:v>conse=2</c:v>
                </c:pt>
                <c:pt idx="2">
                  <c:v>conse=3</c:v>
                </c:pt>
                <c:pt idx="3">
                  <c:v>conse=4</c:v>
                </c:pt>
                <c:pt idx="4">
                  <c:v>conse=5</c:v>
                </c:pt>
                <c:pt idx="5">
                  <c:v>conse=6</c:v>
                </c:pt>
              </c:strCache>
            </c:strRef>
          </c:cat>
          <c:val>
            <c:numRef>
              <c:f>工作表1!$S$12:$X$12</c:f>
              <c:numCache>
                <c:formatCode>General</c:formatCode>
                <c:ptCount val="6"/>
                <c:pt idx="0">
                  <c:v>4</c:v>
                </c:pt>
                <c:pt idx="1">
                  <c:v>5</c:v>
                </c:pt>
                <c:pt idx="2">
                  <c:v>6</c:v>
                </c:pt>
                <c:pt idx="3">
                  <c:v>12</c:v>
                </c:pt>
                <c:pt idx="4">
                  <c:v>15</c:v>
                </c:pt>
                <c:pt idx="5">
                  <c:v>20</c:v>
                </c:pt>
              </c:numCache>
            </c:numRef>
          </c:val>
          <c:extLst>
            <c:ext xmlns:c16="http://schemas.microsoft.com/office/drawing/2014/chart" uri="{C3380CC4-5D6E-409C-BE32-E72D297353CC}">
              <c16:uniqueId val="{00000003-34C1-420F-BCAB-8F53FDE5E8F9}"/>
            </c:ext>
          </c:extLst>
        </c:ser>
        <c:dLbls>
          <c:showLegendKey val="0"/>
          <c:showVal val="1"/>
          <c:showCatName val="0"/>
          <c:showSerName val="0"/>
          <c:showPercent val="0"/>
          <c:showBubbleSize val="0"/>
        </c:dLbls>
        <c:gapWidth val="150"/>
        <c:overlap val="-25"/>
        <c:axId val="239191439"/>
        <c:axId val="239181455"/>
      </c:barChart>
      <c:catAx>
        <c:axId val="2391914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239181455"/>
        <c:crosses val="autoZero"/>
        <c:auto val="1"/>
        <c:lblAlgn val="ctr"/>
        <c:lblOffset val="100"/>
        <c:noMultiLvlLbl val="0"/>
      </c:catAx>
      <c:valAx>
        <c:axId val="239181455"/>
        <c:scaling>
          <c:orientation val="minMax"/>
        </c:scaling>
        <c:delete val="1"/>
        <c:axPos val="l"/>
        <c:numFmt formatCode="General" sourceLinked="1"/>
        <c:majorTickMark val="none"/>
        <c:minorTickMark val="none"/>
        <c:tickLblPos val="nextTo"/>
        <c:crossAx val="239191439"/>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sz="1200">
          <a:solidFill>
            <a:schemeClr val="tx1"/>
          </a:solidFill>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zh-TW" altLang="en-US"/>
              <a:t>評估指標</a:t>
            </a:r>
            <a:endParaRPr lang="zh-TW"/>
          </a:p>
        </c:rich>
      </c:tx>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clustered"/>
        <c:varyColors val="0"/>
        <c:ser>
          <c:idx val="0"/>
          <c:order val="0"/>
          <c:tx>
            <c:strRef>
              <c:f>工作表1!$Q$18</c:f>
              <c:strCache>
                <c:ptCount val="1"/>
                <c:pt idx="0">
                  <c:v>TP</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工作表1!$R$17:$W$17</c:f>
              <c:strCache>
                <c:ptCount val="6"/>
                <c:pt idx="0">
                  <c:v>conse=1</c:v>
                </c:pt>
                <c:pt idx="1">
                  <c:v>conse=2</c:v>
                </c:pt>
                <c:pt idx="2">
                  <c:v>conse=3</c:v>
                </c:pt>
                <c:pt idx="3">
                  <c:v>conse=4</c:v>
                </c:pt>
                <c:pt idx="4">
                  <c:v>conse=5</c:v>
                </c:pt>
                <c:pt idx="5">
                  <c:v>conse=6</c:v>
                </c:pt>
              </c:strCache>
            </c:strRef>
          </c:cat>
          <c:val>
            <c:numRef>
              <c:f>工作表1!$R$18:$W$18</c:f>
              <c:numCache>
                <c:formatCode>General</c:formatCode>
                <c:ptCount val="6"/>
                <c:pt idx="0">
                  <c:v>57</c:v>
                </c:pt>
                <c:pt idx="1">
                  <c:v>55</c:v>
                </c:pt>
                <c:pt idx="2">
                  <c:v>51</c:v>
                </c:pt>
                <c:pt idx="3">
                  <c:v>46</c:v>
                </c:pt>
                <c:pt idx="4">
                  <c:v>38</c:v>
                </c:pt>
                <c:pt idx="5">
                  <c:v>32</c:v>
                </c:pt>
              </c:numCache>
            </c:numRef>
          </c:val>
          <c:extLst>
            <c:ext xmlns:c16="http://schemas.microsoft.com/office/drawing/2014/chart" uri="{C3380CC4-5D6E-409C-BE32-E72D297353CC}">
              <c16:uniqueId val="{00000000-59F6-4012-B766-67678656A6B5}"/>
            </c:ext>
          </c:extLst>
        </c:ser>
        <c:ser>
          <c:idx val="1"/>
          <c:order val="1"/>
          <c:tx>
            <c:strRef>
              <c:f>工作表1!$Q$19</c:f>
              <c:strCache>
                <c:ptCount val="1"/>
                <c:pt idx="0">
                  <c:v>TN</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工作表1!$R$17:$W$17</c:f>
              <c:strCache>
                <c:ptCount val="6"/>
                <c:pt idx="0">
                  <c:v>conse=1</c:v>
                </c:pt>
                <c:pt idx="1">
                  <c:v>conse=2</c:v>
                </c:pt>
                <c:pt idx="2">
                  <c:v>conse=3</c:v>
                </c:pt>
                <c:pt idx="3">
                  <c:v>conse=4</c:v>
                </c:pt>
                <c:pt idx="4">
                  <c:v>conse=5</c:v>
                </c:pt>
                <c:pt idx="5">
                  <c:v>conse=6</c:v>
                </c:pt>
              </c:strCache>
            </c:strRef>
          </c:cat>
          <c:val>
            <c:numRef>
              <c:f>工作表1!$R$19:$W$19</c:f>
              <c:numCache>
                <c:formatCode>General</c:formatCode>
                <c:ptCount val="6"/>
                <c:pt idx="0">
                  <c:v>13</c:v>
                </c:pt>
                <c:pt idx="1">
                  <c:v>46</c:v>
                </c:pt>
                <c:pt idx="2">
                  <c:v>52</c:v>
                </c:pt>
                <c:pt idx="3">
                  <c:v>57</c:v>
                </c:pt>
                <c:pt idx="4">
                  <c:v>59</c:v>
                </c:pt>
                <c:pt idx="5">
                  <c:v>60</c:v>
                </c:pt>
              </c:numCache>
            </c:numRef>
          </c:val>
          <c:extLst>
            <c:ext xmlns:c16="http://schemas.microsoft.com/office/drawing/2014/chart" uri="{C3380CC4-5D6E-409C-BE32-E72D297353CC}">
              <c16:uniqueId val="{00000001-59F6-4012-B766-67678656A6B5}"/>
            </c:ext>
          </c:extLst>
        </c:ser>
        <c:ser>
          <c:idx val="2"/>
          <c:order val="2"/>
          <c:tx>
            <c:strRef>
              <c:f>工作表1!$Q$20</c:f>
              <c:strCache>
                <c:ptCount val="1"/>
                <c:pt idx="0">
                  <c:v>FP</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工作表1!$R$17:$W$17</c:f>
              <c:strCache>
                <c:ptCount val="6"/>
                <c:pt idx="0">
                  <c:v>conse=1</c:v>
                </c:pt>
                <c:pt idx="1">
                  <c:v>conse=2</c:v>
                </c:pt>
                <c:pt idx="2">
                  <c:v>conse=3</c:v>
                </c:pt>
                <c:pt idx="3">
                  <c:v>conse=4</c:v>
                </c:pt>
                <c:pt idx="4">
                  <c:v>conse=5</c:v>
                </c:pt>
                <c:pt idx="5">
                  <c:v>conse=6</c:v>
                </c:pt>
              </c:strCache>
            </c:strRef>
          </c:cat>
          <c:val>
            <c:numRef>
              <c:f>工作表1!$R$20:$W$20</c:f>
              <c:numCache>
                <c:formatCode>General</c:formatCode>
                <c:ptCount val="6"/>
                <c:pt idx="0">
                  <c:v>47</c:v>
                </c:pt>
                <c:pt idx="1">
                  <c:v>14</c:v>
                </c:pt>
                <c:pt idx="2">
                  <c:v>8</c:v>
                </c:pt>
                <c:pt idx="3">
                  <c:v>3</c:v>
                </c:pt>
                <c:pt idx="4">
                  <c:v>1</c:v>
                </c:pt>
                <c:pt idx="5">
                  <c:v>0</c:v>
                </c:pt>
              </c:numCache>
            </c:numRef>
          </c:val>
          <c:extLst>
            <c:ext xmlns:c16="http://schemas.microsoft.com/office/drawing/2014/chart" uri="{C3380CC4-5D6E-409C-BE32-E72D297353CC}">
              <c16:uniqueId val="{00000002-59F6-4012-B766-67678656A6B5}"/>
            </c:ext>
          </c:extLst>
        </c:ser>
        <c:ser>
          <c:idx val="3"/>
          <c:order val="3"/>
          <c:tx>
            <c:strRef>
              <c:f>工作表1!$Q$21</c:f>
              <c:strCache>
                <c:ptCount val="1"/>
                <c:pt idx="0">
                  <c:v>FN</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工作表1!$R$17:$W$17</c:f>
              <c:strCache>
                <c:ptCount val="6"/>
                <c:pt idx="0">
                  <c:v>conse=1</c:v>
                </c:pt>
                <c:pt idx="1">
                  <c:v>conse=2</c:v>
                </c:pt>
                <c:pt idx="2">
                  <c:v>conse=3</c:v>
                </c:pt>
                <c:pt idx="3">
                  <c:v>conse=4</c:v>
                </c:pt>
                <c:pt idx="4">
                  <c:v>conse=5</c:v>
                </c:pt>
                <c:pt idx="5">
                  <c:v>conse=6</c:v>
                </c:pt>
              </c:strCache>
            </c:strRef>
          </c:cat>
          <c:val>
            <c:numRef>
              <c:f>工作表1!$R$21:$W$21</c:f>
              <c:numCache>
                <c:formatCode>General</c:formatCode>
                <c:ptCount val="6"/>
                <c:pt idx="0">
                  <c:v>3</c:v>
                </c:pt>
                <c:pt idx="1">
                  <c:v>5</c:v>
                </c:pt>
                <c:pt idx="2">
                  <c:v>9</c:v>
                </c:pt>
                <c:pt idx="3">
                  <c:v>14</c:v>
                </c:pt>
                <c:pt idx="4">
                  <c:v>22</c:v>
                </c:pt>
                <c:pt idx="5">
                  <c:v>28</c:v>
                </c:pt>
              </c:numCache>
            </c:numRef>
          </c:val>
          <c:extLst>
            <c:ext xmlns:c16="http://schemas.microsoft.com/office/drawing/2014/chart" uri="{C3380CC4-5D6E-409C-BE32-E72D297353CC}">
              <c16:uniqueId val="{00000003-59F6-4012-B766-67678656A6B5}"/>
            </c:ext>
          </c:extLst>
        </c:ser>
        <c:dLbls>
          <c:showLegendKey val="0"/>
          <c:showVal val="1"/>
          <c:showCatName val="0"/>
          <c:showSerName val="0"/>
          <c:showPercent val="0"/>
          <c:showBubbleSize val="0"/>
        </c:dLbls>
        <c:gapWidth val="150"/>
        <c:overlap val="-25"/>
        <c:axId val="239186863"/>
        <c:axId val="239184367"/>
      </c:barChart>
      <c:catAx>
        <c:axId val="239186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239184367"/>
        <c:crosses val="autoZero"/>
        <c:auto val="1"/>
        <c:lblAlgn val="ctr"/>
        <c:lblOffset val="100"/>
        <c:noMultiLvlLbl val="0"/>
      </c:catAx>
      <c:valAx>
        <c:axId val="239184367"/>
        <c:scaling>
          <c:orientation val="minMax"/>
        </c:scaling>
        <c:delete val="1"/>
        <c:axPos val="l"/>
        <c:numFmt formatCode="General" sourceLinked="1"/>
        <c:majorTickMark val="none"/>
        <c:minorTickMark val="none"/>
        <c:tickLblPos val="nextTo"/>
        <c:crossAx val="239186863"/>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sz="1200">
          <a:solidFill>
            <a:schemeClr val="tx1"/>
          </a:solidFill>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zh-TW" altLang="en-US"/>
              <a:t>評估指標</a:t>
            </a:r>
            <a:endParaRPr lang="zh-TW"/>
          </a:p>
        </c:rich>
      </c:tx>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manualLayout>
          <c:layoutTarget val="inner"/>
          <c:xMode val="edge"/>
          <c:yMode val="edge"/>
          <c:x val="3.3333333333333333E-2"/>
          <c:y val="0.29109762321376492"/>
          <c:w val="0.93888888888888888"/>
          <c:h val="0.57964311752697584"/>
        </c:manualLayout>
      </c:layout>
      <c:barChart>
        <c:barDir val="col"/>
        <c:grouping val="clustered"/>
        <c:varyColors val="0"/>
        <c:ser>
          <c:idx val="0"/>
          <c:order val="0"/>
          <c:tx>
            <c:strRef>
              <c:f>工作表1!$I$9</c:f>
              <c:strCache>
                <c:ptCount val="1"/>
                <c:pt idx="0">
                  <c:v>TP</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工作表1!$J$8:$O$8</c:f>
              <c:strCache>
                <c:ptCount val="6"/>
                <c:pt idx="0">
                  <c:v>conse=1</c:v>
                </c:pt>
                <c:pt idx="1">
                  <c:v>conse=2</c:v>
                </c:pt>
                <c:pt idx="2">
                  <c:v>conse=3</c:v>
                </c:pt>
                <c:pt idx="3">
                  <c:v>conse=4</c:v>
                </c:pt>
                <c:pt idx="4">
                  <c:v>conse=5</c:v>
                </c:pt>
                <c:pt idx="5">
                  <c:v>conse=6</c:v>
                </c:pt>
              </c:strCache>
            </c:strRef>
          </c:cat>
          <c:val>
            <c:numRef>
              <c:f>工作表1!$J$9:$O$9</c:f>
              <c:numCache>
                <c:formatCode>General</c:formatCode>
                <c:ptCount val="6"/>
                <c:pt idx="0">
                  <c:v>60</c:v>
                </c:pt>
                <c:pt idx="1">
                  <c:v>57</c:v>
                </c:pt>
                <c:pt idx="2">
                  <c:v>55</c:v>
                </c:pt>
                <c:pt idx="3">
                  <c:v>53</c:v>
                </c:pt>
                <c:pt idx="4">
                  <c:v>49</c:v>
                </c:pt>
                <c:pt idx="5">
                  <c:v>49</c:v>
                </c:pt>
              </c:numCache>
            </c:numRef>
          </c:val>
          <c:extLst>
            <c:ext xmlns:c16="http://schemas.microsoft.com/office/drawing/2014/chart" uri="{C3380CC4-5D6E-409C-BE32-E72D297353CC}">
              <c16:uniqueId val="{00000000-87F0-46EC-9A64-8D56496C99D7}"/>
            </c:ext>
          </c:extLst>
        </c:ser>
        <c:ser>
          <c:idx val="1"/>
          <c:order val="1"/>
          <c:tx>
            <c:strRef>
              <c:f>工作表1!$I$10</c:f>
              <c:strCache>
                <c:ptCount val="1"/>
                <c:pt idx="0">
                  <c:v>TN</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工作表1!$J$8:$O$8</c:f>
              <c:strCache>
                <c:ptCount val="6"/>
                <c:pt idx="0">
                  <c:v>conse=1</c:v>
                </c:pt>
                <c:pt idx="1">
                  <c:v>conse=2</c:v>
                </c:pt>
                <c:pt idx="2">
                  <c:v>conse=3</c:v>
                </c:pt>
                <c:pt idx="3">
                  <c:v>conse=4</c:v>
                </c:pt>
                <c:pt idx="4">
                  <c:v>conse=5</c:v>
                </c:pt>
                <c:pt idx="5">
                  <c:v>conse=6</c:v>
                </c:pt>
              </c:strCache>
            </c:strRef>
          </c:cat>
          <c:val>
            <c:numRef>
              <c:f>工作表1!$J$10:$O$10</c:f>
              <c:numCache>
                <c:formatCode>General</c:formatCode>
                <c:ptCount val="6"/>
                <c:pt idx="0">
                  <c:v>17</c:v>
                </c:pt>
                <c:pt idx="1">
                  <c:v>45</c:v>
                </c:pt>
                <c:pt idx="2">
                  <c:v>50</c:v>
                </c:pt>
                <c:pt idx="3">
                  <c:v>54</c:v>
                </c:pt>
                <c:pt idx="4">
                  <c:v>55</c:v>
                </c:pt>
                <c:pt idx="5">
                  <c:v>57</c:v>
                </c:pt>
              </c:numCache>
            </c:numRef>
          </c:val>
          <c:extLst>
            <c:ext xmlns:c16="http://schemas.microsoft.com/office/drawing/2014/chart" uri="{C3380CC4-5D6E-409C-BE32-E72D297353CC}">
              <c16:uniqueId val="{00000001-87F0-46EC-9A64-8D56496C99D7}"/>
            </c:ext>
          </c:extLst>
        </c:ser>
        <c:ser>
          <c:idx val="2"/>
          <c:order val="2"/>
          <c:tx>
            <c:strRef>
              <c:f>工作表1!$I$11</c:f>
              <c:strCache>
                <c:ptCount val="1"/>
                <c:pt idx="0">
                  <c:v>FP</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工作表1!$J$8:$O$8</c:f>
              <c:strCache>
                <c:ptCount val="6"/>
                <c:pt idx="0">
                  <c:v>conse=1</c:v>
                </c:pt>
                <c:pt idx="1">
                  <c:v>conse=2</c:v>
                </c:pt>
                <c:pt idx="2">
                  <c:v>conse=3</c:v>
                </c:pt>
                <c:pt idx="3">
                  <c:v>conse=4</c:v>
                </c:pt>
                <c:pt idx="4">
                  <c:v>conse=5</c:v>
                </c:pt>
                <c:pt idx="5">
                  <c:v>conse=6</c:v>
                </c:pt>
              </c:strCache>
            </c:strRef>
          </c:cat>
          <c:val>
            <c:numRef>
              <c:f>工作表1!$J$11:$O$11</c:f>
              <c:numCache>
                <c:formatCode>General</c:formatCode>
                <c:ptCount val="6"/>
                <c:pt idx="0">
                  <c:v>40</c:v>
                </c:pt>
                <c:pt idx="1">
                  <c:v>15</c:v>
                </c:pt>
                <c:pt idx="2">
                  <c:v>10</c:v>
                </c:pt>
                <c:pt idx="3">
                  <c:v>6</c:v>
                </c:pt>
                <c:pt idx="4">
                  <c:v>5</c:v>
                </c:pt>
                <c:pt idx="5">
                  <c:v>3</c:v>
                </c:pt>
              </c:numCache>
            </c:numRef>
          </c:val>
          <c:extLst>
            <c:ext xmlns:c16="http://schemas.microsoft.com/office/drawing/2014/chart" uri="{C3380CC4-5D6E-409C-BE32-E72D297353CC}">
              <c16:uniqueId val="{00000002-87F0-46EC-9A64-8D56496C99D7}"/>
            </c:ext>
          </c:extLst>
        </c:ser>
        <c:ser>
          <c:idx val="3"/>
          <c:order val="3"/>
          <c:tx>
            <c:strRef>
              <c:f>工作表1!$I$12</c:f>
              <c:strCache>
                <c:ptCount val="1"/>
                <c:pt idx="0">
                  <c:v>FN</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工作表1!$J$8:$O$8</c:f>
              <c:strCache>
                <c:ptCount val="6"/>
                <c:pt idx="0">
                  <c:v>conse=1</c:v>
                </c:pt>
                <c:pt idx="1">
                  <c:v>conse=2</c:v>
                </c:pt>
                <c:pt idx="2">
                  <c:v>conse=3</c:v>
                </c:pt>
                <c:pt idx="3">
                  <c:v>conse=4</c:v>
                </c:pt>
                <c:pt idx="4">
                  <c:v>conse=5</c:v>
                </c:pt>
                <c:pt idx="5">
                  <c:v>conse=6</c:v>
                </c:pt>
              </c:strCache>
            </c:strRef>
          </c:cat>
          <c:val>
            <c:numRef>
              <c:f>工作表1!$J$12:$O$12</c:f>
              <c:numCache>
                <c:formatCode>General</c:formatCode>
                <c:ptCount val="6"/>
                <c:pt idx="0">
                  <c:v>0</c:v>
                </c:pt>
                <c:pt idx="1">
                  <c:v>3</c:v>
                </c:pt>
                <c:pt idx="2">
                  <c:v>5</c:v>
                </c:pt>
                <c:pt idx="3">
                  <c:v>7</c:v>
                </c:pt>
                <c:pt idx="4">
                  <c:v>11</c:v>
                </c:pt>
                <c:pt idx="5">
                  <c:v>11</c:v>
                </c:pt>
              </c:numCache>
            </c:numRef>
          </c:val>
          <c:extLst>
            <c:ext xmlns:c16="http://schemas.microsoft.com/office/drawing/2014/chart" uri="{C3380CC4-5D6E-409C-BE32-E72D297353CC}">
              <c16:uniqueId val="{00000003-87F0-46EC-9A64-8D56496C99D7}"/>
            </c:ext>
          </c:extLst>
        </c:ser>
        <c:dLbls>
          <c:showLegendKey val="0"/>
          <c:showVal val="1"/>
          <c:showCatName val="0"/>
          <c:showSerName val="0"/>
          <c:showPercent val="0"/>
          <c:showBubbleSize val="0"/>
        </c:dLbls>
        <c:gapWidth val="150"/>
        <c:overlap val="-25"/>
        <c:axId val="243140143"/>
        <c:axId val="243143471"/>
      </c:barChart>
      <c:catAx>
        <c:axId val="243140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243143471"/>
        <c:crosses val="autoZero"/>
        <c:auto val="1"/>
        <c:lblAlgn val="ctr"/>
        <c:lblOffset val="100"/>
        <c:noMultiLvlLbl val="0"/>
      </c:catAx>
      <c:valAx>
        <c:axId val="243143471"/>
        <c:scaling>
          <c:orientation val="minMax"/>
        </c:scaling>
        <c:delete val="1"/>
        <c:axPos val="l"/>
        <c:numFmt formatCode="General" sourceLinked="1"/>
        <c:majorTickMark val="none"/>
        <c:minorTickMark val="none"/>
        <c:tickLblPos val="nextTo"/>
        <c:crossAx val="243140143"/>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sz="1200">
          <a:solidFill>
            <a:schemeClr val="tx1"/>
          </a:solidFill>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zh-TW" altLang="en-US"/>
              <a:t>評估指標</a:t>
            </a:r>
            <a:endParaRPr lang="zh-TW"/>
          </a:p>
        </c:rich>
      </c:tx>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clustered"/>
        <c:varyColors val="0"/>
        <c:ser>
          <c:idx val="0"/>
          <c:order val="0"/>
          <c:tx>
            <c:strRef>
              <c:f>工作表1!$I$18</c:f>
              <c:strCache>
                <c:ptCount val="1"/>
                <c:pt idx="0">
                  <c:v>TP</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工作表1!$J$17:$O$17</c:f>
              <c:strCache>
                <c:ptCount val="6"/>
                <c:pt idx="0">
                  <c:v>conse=1</c:v>
                </c:pt>
                <c:pt idx="1">
                  <c:v>conse=2</c:v>
                </c:pt>
                <c:pt idx="2">
                  <c:v>conse=3</c:v>
                </c:pt>
                <c:pt idx="3">
                  <c:v>conse=4</c:v>
                </c:pt>
                <c:pt idx="4">
                  <c:v>conse=5</c:v>
                </c:pt>
                <c:pt idx="5">
                  <c:v>conse=6</c:v>
                </c:pt>
              </c:strCache>
            </c:strRef>
          </c:cat>
          <c:val>
            <c:numRef>
              <c:f>工作表1!$J$18:$O$18</c:f>
              <c:numCache>
                <c:formatCode>General</c:formatCode>
                <c:ptCount val="6"/>
                <c:pt idx="0">
                  <c:v>58</c:v>
                </c:pt>
                <c:pt idx="1">
                  <c:v>57</c:v>
                </c:pt>
                <c:pt idx="2">
                  <c:v>56</c:v>
                </c:pt>
                <c:pt idx="3">
                  <c:v>53</c:v>
                </c:pt>
                <c:pt idx="4">
                  <c:v>52</c:v>
                </c:pt>
                <c:pt idx="5">
                  <c:v>50</c:v>
                </c:pt>
              </c:numCache>
            </c:numRef>
          </c:val>
          <c:extLst>
            <c:ext xmlns:c16="http://schemas.microsoft.com/office/drawing/2014/chart" uri="{C3380CC4-5D6E-409C-BE32-E72D297353CC}">
              <c16:uniqueId val="{00000000-A3F1-4ECE-B6BF-8A057DBD9B37}"/>
            </c:ext>
          </c:extLst>
        </c:ser>
        <c:ser>
          <c:idx val="1"/>
          <c:order val="1"/>
          <c:tx>
            <c:strRef>
              <c:f>工作表1!$I$19</c:f>
              <c:strCache>
                <c:ptCount val="1"/>
                <c:pt idx="0">
                  <c:v>TN</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工作表1!$J$17:$O$17</c:f>
              <c:strCache>
                <c:ptCount val="6"/>
                <c:pt idx="0">
                  <c:v>conse=1</c:v>
                </c:pt>
                <c:pt idx="1">
                  <c:v>conse=2</c:v>
                </c:pt>
                <c:pt idx="2">
                  <c:v>conse=3</c:v>
                </c:pt>
                <c:pt idx="3">
                  <c:v>conse=4</c:v>
                </c:pt>
                <c:pt idx="4">
                  <c:v>conse=5</c:v>
                </c:pt>
                <c:pt idx="5">
                  <c:v>conse=6</c:v>
                </c:pt>
              </c:strCache>
            </c:strRef>
          </c:cat>
          <c:val>
            <c:numRef>
              <c:f>工作表1!$J$19:$O$19</c:f>
              <c:numCache>
                <c:formatCode>General</c:formatCode>
                <c:ptCount val="6"/>
                <c:pt idx="0">
                  <c:v>27</c:v>
                </c:pt>
                <c:pt idx="1">
                  <c:v>45</c:v>
                </c:pt>
                <c:pt idx="2">
                  <c:v>50</c:v>
                </c:pt>
                <c:pt idx="3">
                  <c:v>56</c:v>
                </c:pt>
                <c:pt idx="4">
                  <c:v>59</c:v>
                </c:pt>
                <c:pt idx="5">
                  <c:v>59</c:v>
                </c:pt>
              </c:numCache>
            </c:numRef>
          </c:val>
          <c:extLst>
            <c:ext xmlns:c16="http://schemas.microsoft.com/office/drawing/2014/chart" uri="{C3380CC4-5D6E-409C-BE32-E72D297353CC}">
              <c16:uniqueId val="{00000001-A3F1-4ECE-B6BF-8A057DBD9B37}"/>
            </c:ext>
          </c:extLst>
        </c:ser>
        <c:ser>
          <c:idx val="2"/>
          <c:order val="2"/>
          <c:tx>
            <c:strRef>
              <c:f>工作表1!$I$20</c:f>
              <c:strCache>
                <c:ptCount val="1"/>
                <c:pt idx="0">
                  <c:v>FP</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工作表1!$J$17:$O$17</c:f>
              <c:strCache>
                <c:ptCount val="6"/>
                <c:pt idx="0">
                  <c:v>conse=1</c:v>
                </c:pt>
                <c:pt idx="1">
                  <c:v>conse=2</c:v>
                </c:pt>
                <c:pt idx="2">
                  <c:v>conse=3</c:v>
                </c:pt>
                <c:pt idx="3">
                  <c:v>conse=4</c:v>
                </c:pt>
                <c:pt idx="4">
                  <c:v>conse=5</c:v>
                </c:pt>
                <c:pt idx="5">
                  <c:v>conse=6</c:v>
                </c:pt>
              </c:strCache>
            </c:strRef>
          </c:cat>
          <c:val>
            <c:numRef>
              <c:f>工作表1!$J$20:$O$20</c:f>
              <c:numCache>
                <c:formatCode>General</c:formatCode>
                <c:ptCount val="6"/>
                <c:pt idx="0">
                  <c:v>33</c:v>
                </c:pt>
                <c:pt idx="1">
                  <c:v>15</c:v>
                </c:pt>
                <c:pt idx="2">
                  <c:v>10</c:v>
                </c:pt>
                <c:pt idx="3">
                  <c:v>4</c:v>
                </c:pt>
                <c:pt idx="4">
                  <c:v>1</c:v>
                </c:pt>
                <c:pt idx="5">
                  <c:v>1</c:v>
                </c:pt>
              </c:numCache>
            </c:numRef>
          </c:val>
          <c:extLst>
            <c:ext xmlns:c16="http://schemas.microsoft.com/office/drawing/2014/chart" uri="{C3380CC4-5D6E-409C-BE32-E72D297353CC}">
              <c16:uniqueId val="{00000002-A3F1-4ECE-B6BF-8A057DBD9B37}"/>
            </c:ext>
          </c:extLst>
        </c:ser>
        <c:ser>
          <c:idx val="3"/>
          <c:order val="3"/>
          <c:tx>
            <c:strRef>
              <c:f>工作表1!$I$21</c:f>
              <c:strCache>
                <c:ptCount val="1"/>
                <c:pt idx="0">
                  <c:v>FN</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工作表1!$J$17:$O$17</c:f>
              <c:strCache>
                <c:ptCount val="6"/>
                <c:pt idx="0">
                  <c:v>conse=1</c:v>
                </c:pt>
                <c:pt idx="1">
                  <c:v>conse=2</c:v>
                </c:pt>
                <c:pt idx="2">
                  <c:v>conse=3</c:v>
                </c:pt>
                <c:pt idx="3">
                  <c:v>conse=4</c:v>
                </c:pt>
                <c:pt idx="4">
                  <c:v>conse=5</c:v>
                </c:pt>
                <c:pt idx="5">
                  <c:v>conse=6</c:v>
                </c:pt>
              </c:strCache>
            </c:strRef>
          </c:cat>
          <c:val>
            <c:numRef>
              <c:f>工作表1!$J$21:$O$21</c:f>
              <c:numCache>
                <c:formatCode>General</c:formatCode>
                <c:ptCount val="6"/>
                <c:pt idx="0">
                  <c:v>2</c:v>
                </c:pt>
                <c:pt idx="1">
                  <c:v>3</c:v>
                </c:pt>
                <c:pt idx="2">
                  <c:v>4</c:v>
                </c:pt>
                <c:pt idx="3">
                  <c:v>7</c:v>
                </c:pt>
                <c:pt idx="4">
                  <c:v>8</c:v>
                </c:pt>
                <c:pt idx="5">
                  <c:v>10</c:v>
                </c:pt>
              </c:numCache>
            </c:numRef>
          </c:val>
          <c:extLst>
            <c:ext xmlns:c16="http://schemas.microsoft.com/office/drawing/2014/chart" uri="{C3380CC4-5D6E-409C-BE32-E72D297353CC}">
              <c16:uniqueId val="{00000003-A3F1-4ECE-B6BF-8A057DBD9B37}"/>
            </c:ext>
          </c:extLst>
        </c:ser>
        <c:dLbls>
          <c:showLegendKey val="0"/>
          <c:showVal val="1"/>
          <c:showCatName val="0"/>
          <c:showSerName val="0"/>
          <c:showPercent val="0"/>
          <c:showBubbleSize val="0"/>
        </c:dLbls>
        <c:gapWidth val="150"/>
        <c:overlap val="-25"/>
        <c:axId val="239185615"/>
        <c:axId val="239188527"/>
      </c:barChart>
      <c:catAx>
        <c:axId val="2391856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239188527"/>
        <c:crosses val="autoZero"/>
        <c:auto val="1"/>
        <c:lblAlgn val="ctr"/>
        <c:lblOffset val="100"/>
        <c:noMultiLvlLbl val="0"/>
      </c:catAx>
      <c:valAx>
        <c:axId val="239188527"/>
        <c:scaling>
          <c:orientation val="minMax"/>
        </c:scaling>
        <c:delete val="1"/>
        <c:axPos val="l"/>
        <c:numFmt formatCode="General" sourceLinked="1"/>
        <c:majorTickMark val="none"/>
        <c:minorTickMark val="none"/>
        <c:tickLblPos val="nextTo"/>
        <c:crossAx val="239185615"/>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sz="1200">
          <a:solidFill>
            <a:schemeClr val="tx1"/>
          </a:solidFill>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31BA6C-3F66-45B1-A5C2-2A440E36FE97}" type="datetimeFigureOut">
              <a:rPr lang="zh-TW" altLang="en-US" smtClean="0"/>
              <a:t>2024/2/27</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B404F8-4057-4ED4-8425-EBD01917C8F5}" type="slidenum">
              <a:rPr lang="zh-TW" altLang="en-US" smtClean="0"/>
              <a:t>‹#›</a:t>
            </a:fld>
            <a:endParaRPr lang="zh-TW" altLang="en-US"/>
          </a:p>
        </p:txBody>
      </p:sp>
    </p:spTree>
    <p:extLst>
      <p:ext uri="{BB962C8B-B14F-4D97-AF65-F5344CB8AC3E}">
        <p14:creationId xmlns:p14="http://schemas.microsoft.com/office/powerpoint/2010/main" val="857608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CN" altLang="en-US"/>
          </a:p>
        </p:txBody>
      </p:sp>
      <p:sp>
        <p:nvSpPr>
          <p:cNvPr id="4" name="投影片編號版面配置區 3">
            <a:extLst>
              <a:ext uri="{FF2B5EF4-FFF2-40B4-BE49-F238E27FC236}">
                <a16:creationId xmlns:a16="http://schemas.microsoft.com/office/drawing/2014/main" id="{B41E3E85-8F03-48E8-ACA2-2751D171CB99}"/>
              </a:ext>
            </a:extLst>
          </p:cNvPr>
          <p:cNvSpPr>
            <a:spLocks noGrp="1"/>
          </p:cNvSpPr>
          <p:nvPr>
            <p:ph type="sldNum" sz="quarter" idx="5"/>
          </p:nvPr>
        </p:nvSpPr>
        <p:spPr/>
        <p:txBody>
          <a:bodyPr/>
          <a:lstStyle/>
          <a:p>
            <a:fld id="{CB704758-3F40-44B3-936D-6280EE4DD66B}" type="slidenum">
              <a:rPr lang="zh-CN" altLang="en-US" smtClean="0"/>
              <a:t>4</a:t>
            </a:fld>
            <a:endParaRPr lang="zh-CN" altLang="en-US"/>
          </a:p>
        </p:txBody>
      </p:sp>
      <p:sp>
        <p:nvSpPr>
          <p:cNvPr id="6" name="頁首版面配置區 5">
            <a:extLst>
              <a:ext uri="{FF2B5EF4-FFF2-40B4-BE49-F238E27FC236}">
                <a16:creationId xmlns:a16="http://schemas.microsoft.com/office/drawing/2014/main" id="{978940E8-E37F-4077-897B-F48799ADB760}"/>
              </a:ext>
            </a:extLst>
          </p:cNvPr>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4164252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D09E524C-38D5-499F-BB8F-D44E54628FE1}" type="datetime1">
              <a:rPr lang="zh-TW" altLang="en-US" smtClean="0"/>
              <a:t>2024/2/27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421593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E0A1C8FD-99B7-4B87-BFEB-E700E10FA51D}" type="datetime1">
              <a:rPr lang="zh-TW" altLang="en-US" smtClean="0"/>
              <a:t>2024/2/27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3516725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2D9632FF-B23B-45C4-8FB9-5BD608DFE1E2}" type="datetime1">
              <a:rPr lang="zh-TW" altLang="en-US" smtClean="0"/>
              <a:t>2024/2/27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335276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4039F77-0C21-4A42-99AF-DEA8BF23744D}" type="datetime1">
              <a:rPr lang="zh-TW" altLang="en-US" smtClean="0"/>
              <a:t>2024/2/27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2005179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BA410BD9-238A-496B-A415-8C74863DD354}" type="datetime1">
              <a:rPr lang="zh-TW" altLang="en-US" smtClean="0"/>
              <a:t>2024/2/27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2473655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171F0A1D-8E29-4A6F-8435-E1406EFF314D}" type="datetime1">
              <a:rPr lang="zh-TW" altLang="en-US" smtClean="0"/>
              <a:t>2024/2/27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644820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8C1B9854-13A1-40CB-A2B1-7C7F0463EEB3}" type="datetime1">
              <a:rPr lang="zh-TW" altLang="en-US" smtClean="0"/>
              <a:t>2024/2/27</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3103440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073F729A-DCE2-4519-A362-EF9BAA3E8E36}" type="datetime1">
              <a:rPr lang="zh-TW" altLang="en-US" smtClean="0"/>
              <a:t>2024/2/27</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2761911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FCDA0EE0-EB8A-4F2C-AF79-4534DD6CB88F}" type="datetime1">
              <a:rPr lang="zh-TW" altLang="en-US" smtClean="0"/>
              <a:t>2024/2/27</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313247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D5CB956A-7772-4A0B-A602-C69A78D31487}" type="datetime1">
              <a:rPr lang="zh-TW" altLang="en-US" smtClean="0"/>
              <a:t>2024/2/27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2742520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E092202B-CEBC-420D-A4E2-9956567F74FD}" type="datetime1">
              <a:rPr lang="zh-TW" altLang="en-US" smtClean="0"/>
              <a:t>2024/2/27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2839636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CD00D3-CC36-4049-BFC5-0C2F365C709F}" type="datetime1">
              <a:rPr lang="zh-TW" altLang="en-US" smtClean="0"/>
              <a:t>2024/2/27</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1509633540"/>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864669"/>
            <a:ext cx="9144000" cy="2387600"/>
          </a:xfrm>
        </p:spPr>
        <p:txBody>
          <a:bodyPr>
            <a:normAutofit/>
          </a:bodyPr>
          <a:lstStyle/>
          <a:p>
            <a:r>
              <a:rPr lang="en-US" altLang="zh-TW" sz="5400" smtClean="0">
                <a:latin typeface="Times New Roman" panose="02020603050405020304" pitchFamily="18" charset="0"/>
                <a:cs typeface="Times New Roman" panose="02020603050405020304" pitchFamily="18" charset="0"/>
              </a:rPr>
              <a:t>YOLOv7  based Automation for Parotid Tumor Detection</a:t>
            </a:r>
            <a:endParaRPr lang="zh-TW" altLang="en-US" sz="5400">
              <a:latin typeface="Times New Roman" panose="02020603050405020304" pitchFamily="18" charset="0"/>
              <a:cs typeface="Times New Roman" panose="02020603050405020304" pitchFamily="18" charset="0"/>
            </a:endParaRPr>
          </a:p>
        </p:txBody>
      </p:sp>
      <p:sp>
        <p:nvSpPr>
          <p:cNvPr id="3" name="副標題 2"/>
          <p:cNvSpPr>
            <a:spLocks noGrp="1"/>
          </p:cNvSpPr>
          <p:nvPr>
            <p:ph type="subTitle" idx="1"/>
          </p:nvPr>
        </p:nvSpPr>
        <p:spPr>
          <a:xfrm>
            <a:off x="1524000" y="3834795"/>
            <a:ext cx="9144000" cy="1655762"/>
          </a:xfrm>
        </p:spPr>
        <p:txBody>
          <a:bodyPr>
            <a:normAutofit/>
          </a:bodyPr>
          <a:lstStyle/>
          <a:p>
            <a:r>
              <a:rPr lang="en-US" altLang="zh-TW" sz="2000" smtClean="0">
                <a:latin typeface="Times New Roman" panose="02020603050405020304" pitchFamily="18" charset="0"/>
                <a:cs typeface="Times New Roman" panose="02020603050405020304" pitchFamily="18" charset="0"/>
              </a:rPr>
              <a:t>Author: Bo-Sen, Wang</a:t>
            </a:r>
            <a:endParaRPr lang="zh-TW" altLang="en-US" sz="200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130CB025-128C-4E41-A852-3342D168E73A}" type="slidenum">
              <a:rPr lang="zh-TW" altLang="en-US" smtClean="0"/>
              <a:t>1</a:t>
            </a:fld>
            <a:endParaRPr lang="zh-TW" altLang="en-US"/>
          </a:p>
        </p:txBody>
      </p:sp>
    </p:spTree>
    <p:extLst>
      <p:ext uri="{BB962C8B-B14F-4D97-AF65-F5344CB8AC3E}">
        <p14:creationId xmlns:p14="http://schemas.microsoft.com/office/powerpoint/2010/main" val="1358065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10</a:t>
            </a:fld>
            <a:endParaRPr lang="zh-TW" altLang="en-US"/>
          </a:p>
        </p:txBody>
      </p:sp>
      <p:sp>
        <p:nvSpPr>
          <p:cNvPr id="5" name="矩形 4"/>
          <p:cNvSpPr/>
          <p:nvPr/>
        </p:nvSpPr>
        <p:spPr>
          <a:xfrm>
            <a:off x="-361819" y="0"/>
            <a:ext cx="6197354" cy="523220"/>
          </a:xfrm>
          <a:prstGeom prst="rect">
            <a:avLst/>
          </a:prstGeom>
        </p:spPr>
        <p:txBody>
          <a:bodyPr wrap="square">
            <a:spAutoFit/>
          </a:bodyPr>
          <a:lstStyle/>
          <a:p>
            <a:pPr lvl="1"/>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2.4 YOLOv7</a:t>
            </a:r>
            <a:r>
              <a:rPr lang="zh-TW" altLang="en-US" sz="2800" smtClean="0">
                <a:latin typeface="標楷體" panose="03000509000000000000" pitchFamily="65" charset="-120"/>
                <a:ea typeface="標楷體" panose="03000509000000000000" pitchFamily="65" charset="-120"/>
                <a:cs typeface="Times New Roman" panose="02020603050405020304" pitchFamily="18" charset="0"/>
              </a:rPr>
              <a:t>訓練</a:t>
            </a:r>
            <a:r>
              <a:rPr lang="zh-TW" altLang="en-US" sz="2800">
                <a:latin typeface="標楷體" panose="03000509000000000000" pitchFamily="65" charset="-120"/>
                <a:ea typeface="標楷體" panose="03000509000000000000" pitchFamily="65" charset="-120"/>
                <a:cs typeface="Times New Roman" panose="02020603050405020304" pitchFamily="18" charset="0"/>
              </a:rPr>
              <a:t>數據</a:t>
            </a:r>
            <a:r>
              <a:rPr lang="zh-TW" altLang="en-US" sz="2800" smtClean="0">
                <a:latin typeface="標楷體" panose="03000509000000000000" pitchFamily="65" charset="-120"/>
                <a:ea typeface="標楷體" panose="03000509000000000000" pitchFamily="65" charset="-120"/>
                <a:cs typeface="Times New Roman" panose="02020603050405020304" pitchFamily="18" charset="0"/>
              </a:rPr>
              <a:t>分析</a:t>
            </a:r>
            <a:r>
              <a:rPr lang="en-US" altLang="zh-TW" sz="2800" smtClean="0">
                <a:latin typeface="標楷體" panose="03000509000000000000" pitchFamily="65" charset="-120"/>
                <a:ea typeface="標楷體" panose="03000509000000000000" pitchFamily="65" charset="-120"/>
                <a:cs typeface="Times New Roman" panose="02020603050405020304" pitchFamily="18" charset="0"/>
              </a:rPr>
              <a:t>(1/4)</a:t>
            </a:r>
            <a:endParaRPr lang="en-US" altLang="zh-TW" sz="2800">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2" name="圖片 1"/>
          <p:cNvPicPr>
            <a:picLocks noChangeAspect="1"/>
          </p:cNvPicPr>
          <p:nvPr/>
        </p:nvPicPr>
        <p:blipFill>
          <a:blip r:embed="rId2"/>
          <a:stretch>
            <a:fillRect/>
          </a:stretch>
        </p:blipFill>
        <p:spPr>
          <a:xfrm>
            <a:off x="917929" y="755806"/>
            <a:ext cx="8992855" cy="4382112"/>
          </a:xfrm>
          <a:prstGeom prst="rect">
            <a:avLst/>
          </a:prstGeom>
        </p:spPr>
      </p:pic>
      <p:sp>
        <p:nvSpPr>
          <p:cNvPr id="3" name="矩形 2"/>
          <p:cNvSpPr/>
          <p:nvPr/>
        </p:nvSpPr>
        <p:spPr>
          <a:xfrm>
            <a:off x="917929" y="5433020"/>
            <a:ext cx="9256849" cy="1200329"/>
          </a:xfrm>
          <a:prstGeom prst="rect">
            <a:avLst/>
          </a:prstGeom>
        </p:spPr>
        <p:txBody>
          <a:bodyPr wrap="square">
            <a:spAutoFit/>
          </a:bodyPr>
          <a:lstStyle/>
          <a:p>
            <a:pPr marL="285750" indent="-285750">
              <a:buFont typeface="Arial" panose="020B0604020202020204" pitchFamily="34" charset="0"/>
              <a:buChar char="•"/>
            </a:pPr>
            <a:r>
              <a:rPr lang="en-US" altLang="zh-TW" b="1" i="0" smtClean="0">
                <a:solidFill>
                  <a:srgbClr val="1F2328"/>
                </a:solidFill>
                <a:effectLst/>
                <a:latin typeface="Times New Roman" panose="02020603050405020304" pitchFamily="18" charset="0"/>
                <a:ea typeface="標楷體" panose="03000509000000000000" pitchFamily="65" charset="-120"/>
                <a:cs typeface="Times New Roman" panose="02020603050405020304" pitchFamily="18" charset="0"/>
              </a:rPr>
              <a:t>box:  </a:t>
            </a:r>
            <a:r>
              <a:rPr lang="zh-TW" altLang="en-US" b="0" i="0" smtClean="0">
                <a:solidFill>
                  <a:srgbClr val="1F2328"/>
                </a:solidFill>
                <a:effectLst/>
                <a:latin typeface="Times New Roman" panose="02020603050405020304" pitchFamily="18" charset="0"/>
                <a:ea typeface="標楷體" panose="03000509000000000000" pitchFamily="65" charset="-120"/>
                <a:cs typeface="Times New Roman" panose="02020603050405020304" pitchFamily="18" charset="0"/>
              </a:rPr>
              <a:t>回歸損失，針對預測的</a:t>
            </a:r>
            <a:r>
              <a:rPr lang="en-US" altLang="zh-TW" b="0" i="0" smtClean="0">
                <a:solidFill>
                  <a:srgbClr val="1F2328"/>
                </a:solidFill>
                <a:effectLst/>
                <a:latin typeface="Times New Roman" panose="02020603050405020304" pitchFamily="18" charset="0"/>
                <a:ea typeface="標楷體" panose="03000509000000000000" pitchFamily="65" charset="-120"/>
                <a:cs typeface="Times New Roman" panose="02020603050405020304" pitchFamily="18" charset="0"/>
              </a:rPr>
              <a:t>bounding box</a:t>
            </a:r>
            <a:r>
              <a:rPr lang="zh-TW" altLang="en-US" b="0" i="0" smtClean="0">
                <a:solidFill>
                  <a:srgbClr val="1F2328"/>
                </a:solidFill>
                <a:effectLst/>
                <a:latin typeface="Times New Roman" panose="02020603050405020304" pitchFamily="18" charset="0"/>
                <a:ea typeface="標楷體" panose="03000509000000000000" pitchFamily="65" charset="-120"/>
                <a:cs typeface="Times New Roman" panose="02020603050405020304" pitchFamily="18" charset="0"/>
              </a:rPr>
              <a:t>以及正確答案的</a:t>
            </a:r>
            <a:r>
              <a:rPr lang="en-US" altLang="zh-TW" b="0" i="0" smtClean="0">
                <a:solidFill>
                  <a:srgbClr val="1F2328"/>
                </a:solidFill>
                <a:effectLst/>
                <a:latin typeface="Times New Roman" panose="02020603050405020304" pitchFamily="18" charset="0"/>
                <a:ea typeface="標楷體" panose="03000509000000000000" pitchFamily="65" charset="-120"/>
                <a:cs typeface="Times New Roman" panose="02020603050405020304" pitchFamily="18" charset="0"/>
              </a:rPr>
              <a:t>bounding box</a:t>
            </a:r>
            <a:r>
              <a:rPr lang="zh-TW" altLang="en-US" b="0" i="0" smtClean="0">
                <a:solidFill>
                  <a:srgbClr val="1F2328"/>
                </a:solidFill>
                <a:effectLst/>
                <a:latin typeface="Times New Roman" panose="02020603050405020304" pitchFamily="18" charset="0"/>
                <a:ea typeface="標楷體" panose="03000509000000000000" pitchFamily="65" charset="-120"/>
                <a:cs typeface="Times New Roman" panose="02020603050405020304" pitchFamily="18" charset="0"/>
              </a:rPr>
              <a:t>的差異</a:t>
            </a:r>
            <a:endParaRPr lang="en-US" altLang="zh-TW" b="0" i="0" smtClean="0">
              <a:solidFill>
                <a:srgbClr val="1F2328"/>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en-US" altLang="zh-TW" b="1" i="0" smtClean="0">
                <a:solidFill>
                  <a:srgbClr val="1F2328"/>
                </a:solidFill>
                <a:effectLst/>
                <a:latin typeface="Times New Roman" panose="02020603050405020304" pitchFamily="18" charset="0"/>
                <a:ea typeface="標楷體" panose="03000509000000000000" pitchFamily="65" charset="-120"/>
                <a:cs typeface="Times New Roman" panose="02020603050405020304" pitchFamily="18" charset="0"/>
              </a:rPr>
              <a:t>objectness: </a:t>
            </a:r>
            <a:r>
              <a:rPr lang="zh-TW" altLang="en-US" smtClean="0">
                <a:solidFill>
                  <a:srgbClr val="1F2328"/>
                </a:solidFill>
                <a:latin typeface="Times New Roman" panose="02020603050405020304" pitchFamily="18" charset="0"/>
                <a:ea typeface="標楷體" panose="03000509000000000000" pitchFamily="65" charset="-120"/>
                <a:cs typeface="Times New Roman" panose="02020603050405020304" pitchFamily="18" charset="0"/>
              </a:rPr>
              <a:t>在 </a:t>
            </a:r>
            <a:r>
              <a:rPr lang="en-US" altLang="zh-TW">
                <a:solidFill>
                  <a:srgbClr val="1F2328"/>
                </a:solidFill>
                <a:latin typeface="Times New Roman" panose="02020603050405020304" pitchFamily="18" charset="0"/>
                <a:ea typeface="標楷體" panose="03000509000000000000" pitchFamily="65" charset="-120"/>
                <a:cs typeface="Times New Roman" panose="02020603050405020304" pitchFamily="18" charset="0"/>
              </a:rPr>
              <a:t>YOLO </a:t>
            </a:r>
            <a:r>
              <a:rPr lang="zh-TW" altLang="en-US">
                <a:solidFill>
                  <a:srgbClr val="1F2328"/>
                </a:solidFill>
                <a:latin typeface="Times New Roman" panose="02020603050405020304" pitchFamily="18" charset="0"/>
                <a:ea typeface="標楷體" panose="03000509000000000000" pitchFamily="65" charset="-120"/>
                <a:cs typeface="Times New Roman" panose="02020603050405020304" pitchFamily="18" charset="0"/>
              </a:rPr>
              <a:t>的設計中，每個預測框（</a:t>
            </a:r>
            <a:r>
              <a:rPr lang="en-US" altLang="zh-TW">
                <a:solidFill>
                  <a:srgbClr val="1F2328"/>
                </a:solidFill>
                <a:latin typeface="Times New Roman" panose="02020603050405020304" pitchFamily="18" charset="0"/>
                <a:ea typeface="標楷體" panose="03000509000000000000" pitchFamily="65" charset="-120"/>
                <a:cs typeface="Times New Roman" panose="02020603050405020304" pitchFamily="18" charset="0"/>
              </a:rPr>
              <a:t>bounding box</a:t>
            </a:r>
            <a:r>
              <a:rPr lang="zh-TW" altLang="en-US">
                <a:solidFill>
                  <a:srgbClr val="1F2328"/>
                </a:solidFill>
                <a:latin typeface="Times New Roman" panose="02020603050405020304" pitchFamily="18" charset="0"/>
                <a:ea typeface="標楷體" panose="03000509000000000000" pitchFamily="65" charset="-120"/>
                <a:cs typeface="Times New Roman" panose="02020603050405020304" pitchFamily="18" charset="0"/>
              </a:rPr>
              <a:t>）都有一個與之相對應</a:t>
            </a:r>
            <a:r>
              <a:rPr lang="zh-TW" altLang="en-US">
                <a:solidFill>
                  <a:srgbClr val="1F2328"/>
                </a:solidFill>
                <a:latin typeface="Times New Roman" panose="02020603050405020304" pitchFamily="18" charset="0"/>
                <a:ea typeface="標楷體" panose="03000509000000000000" pitchFamily="65" charset="-120"/>
                <a:cs typeface="Times New Roman" panose="02020603050405020304" pitchFamily="18" charset="0"/>
              </a:rPr>
              <a:t>的 </a:t>
            </a:r>
            <a:r>
              <a:rPr lang="en-US" altLang="zh-TW" smtClean="0">
                <a:solidFill>
                  <a:srgbClr val="1F2328"/>
                </a:solidFill>
                <a:latin typeface="Times New Roman" panose="02020603050405020304" pitchFamily="18" charset="0"/>
                <a:ea typeface="標楷體" panose="03000509000000000000" pitchFamily="65" charset="-120"/>
                <a:cs typeface="Times New Roman" panose="02020603050405020304" pitchFamily="18" charset="0"/>
              </a:rPr>
              <a:t>objectness</a:t>
            </a:r>
            <a:r>
              <a:rPr lang="zh-TW" altLang="en-US" smtClean="0">
                <a:solidFill>
                  <a:srgbClr val="1F2328"/>
                </a:solidFill>
                <a:latin typeface="Times New Roman" panose="02020603050405020304" pitchFamily="18" charset="0"/>
                <a:ea typeface="標楷體" panose="03000509000000000000" pitchFamily="65" charset="-120"/>
                <a:cs typeface="Times New Roman" panose="02020603050405020304" pitchFamily="18" charset="0"/>
              </a:rPr>
              <a:t>分數</a:t>
            </a:r>
            <a:r>
              <a:rPr lang="zh-TW" altLang="en-US">
                <a:solidFill>
                  <a:srgbClr val="1F2328"/>
                </a:solidFill>
                <a:latin typeface="Times New Roman" panose="02020603050405020304" pitchFamily="18" charset="0"/>
                <a:ea typeface="標楷體" panose="03000509000000000000" pitchFamily="65" charset="-120"/>
                <a:cs typeface="Times New Roman" panose="02020603050405020304" pitchFamily="18" charset="0"/>
              </a:rPr>
              <a:t>，這個分數反映了模型對於該框內是否包含目標物體的</a:t>
            </a:r>
            <a:r>
              <a:rPr lang="zh-TW" altLang="en-US">
                <a:solidFill>
                  <a:srgbClr val="1F2328"/>
                </a:solidFill>
                <a:latin typeface="Times New Roman" panose="02020603050405020304" pitchFamily="18" charset="0"/>
                <a:ea typeface="標楷體" panose="03000509000000000000" pitchFamily="65" charset="-120"/>
                <a:cs typeface="Times New Roman" panose="02020603050405020304" pitchFamily="18" charset="0"/>
              </a:rPr>
              <a:t>信心</a:t>
            </a:r>
            <a:r>
              <a:rPr lang="zh-TW" altLang="en-US" smtClean="0"/>
              <a:t>。</a:t>
            </a:r>
            <a:endParaRPr lang="en-US" altLang="zh-TW" smtClean="0"/>
          </a:p>
          <a:p>
            <a:pPr marL="285750" indent="-285750">
              <a:buFont typeface="Arial" panose="020B0604020202020204" pitchFamily="34" charset="0"/>
              <a:buChar char="•"/>
            </a:pPr>
            <a:r>
              <a:rPr lang="en-US" altLang="zh-TW" b="1" i="0" smtClean="0">
                <a:solidFill>
                  <a:srgbClr val="1F2328"/>
                </a:solidFill>
                <a:effectLst/>
                <a:latin typeface="Times New Roman" panose="02020603050405020304" pitchFamily="18" charset="0"/>
                <a:ea typeface="標楷體" panose="03000509000000000000" pitchFamily="65" charset="-120"/>
                <a:cs typeface="Times New Roman" panose="02020603050405020304" pitchFamily="18" charset="0"/>
              </a:rPr>
              <a:t>classification: </a:t>
            </a:r>
            <a:r>
              <a:rPr lang="zh-TW" altLang="en-US" b="0" i="0" smtClean="0">
                <a:solidFill>
                  <a:srgbClr val="1F2328"/>
                </a:solidFill>
                <a:effectLst/>
                <a:latin typeface="Times New Roman" panose="02020603050405020304" pitchFamily="18" charset="0"/>
                <a:ea typeface="標楷體" panose="03000509000000000000" pitchFamily="65" charset="-120"/>
                <a:cs typeface="Times New Roman" panose="02020603050405020304" pitchFamily="18" charset="0"/>
              </a:rPr>
              <a:t>種類的分類損失，因為我們做的是單分類，所以沒有這個損失。</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200331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6251171" y="1072342"/>
            <a:ext cx="5940829" cy="3790927"/>
          </a:xfrm>
          <a:prstGeom prst="rect">
            <a:avLst/>
          </a:prstGeom>
        </p:spPr>
      </p:pic>
      <p:sp>
        <p:nvSpPr>
          <p:cNvPr id="4" name="投影片編號版面配置區 3"/>
          <p:cNvSpPr>
            <a:spLocks noGrp="1"/>
          </p:cNvSpPr>
          <p:nvPr>
            <p:ph type="sldNum" sz="quarter" idx="12"/>
          </p:nvPr>
        </p:nvSpPr>
        <p:spPr/>
        <p:txBody>
          <a:bodyPr/>
          <a:lstStyle/>
          <a:p>
            <a:fld id="{130CB025-128C-4E41-A852-3342D168E73A}" type="slidenum">
              <a:rPr lang="zh-TW" altLang="en-US" smtClean="0"/>
              <a:t>11</a:t>
            </a:fld>
            <a:endParaRPr lang="zh-TW" altLang="en-US"/>
          </a:p>
        </p:txBody>
      </p:sp>
      <p:sp>
        <p:nvSpPr>
          <p:cNvPr id="5" name="矩形 4"/>
          <p:cNvSpPr/>
          <p:nvPr/>
        </p:nvSpPr>
        <p:spPr>
          <a:xfrm>
            <a:off x="-361819" y="0"/>
            <a:ext cx="6197354" cy="523220"/>
          </a:xfrm>
          <a:prstGeom prst="rect">
            <a:avLst/>
          </a:prstGeom>
        </p:spPr>
        <p:txBody>
          <a:bodyPr wrap="square">
            <a:spAutoFit/>
          </a:bodyPr>
          <a:lstStyle/>
          <a:p>
            <a:pPr lvl="1"/>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2.4 YOLOv7</a:t>
            </a:r>
            <a:r>
              <a:rPr lang="zh-TW" altLang="en-US" sz="2800" smtClean="0">
                <a:latin typeface="標楷體" panose="03000509000000000000" pitchFamily="65" charset="-120"/>
                <a:ea typeface="標楷體" panose="03000509000000000000" pitchFamily="65" charset="-120"/>
                <a:cs typeface="Times New Roman" panose="02020603050405020304" pitchFamily="18" charset="0"/>
              </a:rPr>
              <a:t>訓練</a:t>
            </a:r>
            <a:r>
              <a:rPr lang="zh-TW" altLang="en-US" sz="2800">
                <a:latin typeface="標楷體" panose="03000509000000000000" pitchFamily="65" charset="-120"/>
                <a:ea typeface="標楷體" panose="03000509000000000000" pitchFamily="65" charset="-120"/>
                <a:cs typeface="Times New Roman" panose="02020603050405020304" pitchFamily="18" charset="0"/>
              </a:rPr>
              <a:t>數據</a:t>
            </a:r>
            <a:r>
              <a:rPr lang="zh-TW" altLang="en-US" sz="2800" smtClean="0">
                <a:latin typeface="標楷體" panose="03000509000000000000" pitchFamily="65" charset="-120"/>
                <a:ea typeface="標楷體" panose="03000509000000000000" pitchFamily="65" charset="-120"/>
                <a:cs typeface="Times New Roman" panose="02020603050405020304" pitchFamily="18" charset="0"/>
              </a:rPr>
              <a:t>分析</a:t>
            </a:r>
            <a:r>
              <a:rPr lang="en-US" altLang="zh-TW" sz="2800" smtClean="0">
                <a:latin typeface="標楷體" panose="03000509000000000000" pitchFamily="65" charset="-120"/>
                <a:ea typeface="標楷體" panose="03000509000000000000" pitchFamily="65" charset="-120"/>
                <a:cs typeface="Times New Roman" panose="02020603050405020304" pitchFamily="18" charset="0"/>
              </a:rPr>
              <a:t>(2/4)</a:t>
            </a:r>
          </a:p>
        </p:txBody>
      </p:sp>
      <p:pic>
        <p:nvPicPr>
          <p:cNvPr id="6" name="圖片 5"/>
          <p:cNvPicPr>
            <a:picLocks noChangeAspect="1"/>
          </p:cNvPicPr>
          <p:nvPr/>
        </p:nvPicPr>
        <p:blipFill>
          <a:blip r:embed="rId3"/>
          <a:stretch>
            <a:fillRect/>
          </a:stretch>
        </p:blipFill>
        <p:spPr>
          <a:xfrm>
            <a:off x="0" y="972590"/>
            <a:ext cx="6315175" cy="4272741"/>
          </a:xfrm>
          <a:prstGeom prst="rect">
            <a:avLst/>
          </a:prstGeom>
        </p:spPr>
      </p:pic>
      <p:sp>
        <p:nvSpPr>
          <p:cNvPr id="8" name="文字方塊 7"/>
          <p:cNvSpPr txBox="1"/>
          <p:nvPr/>
        </p:nvSpPr>
        <p:spPr>
          <a:xfrm>
            <a:off x="1860802" y="703010"/>
            <a:ext cx="1296785"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F1 score</a:t>
            </a:r>
            <a:endParaRPr lang="zh-TW" altLang="en-US">
              <a:latin typeface="Times New Roman" panose="02020603050405020304" pitchFamily="18" charset="0"/>
              <a:cs typeface="Times New Roman" panose="02020603050405020304" pitchFamily="18" charset="0"/>
            </a:endParaRPr>
          </a:p>
        </p:txBody>
      </p:sp>
      <p:sp>
        <p:nvSpPr>
          <p:cNvPr id="9" name="文字方塊 8"/>
          <p:cNvSpPr txBox="1"/>
          <p:nvPr/>
        </p:nvSpPr>
        <p:spPr>
          <a:xfrm>
            <a:off x="7956802" y="787924"/>
            <a:ext cx="1296785"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PR curve</a:t>
            </a:r>
            <a:endParaRPr lang="zh-TW" altLang="en-US">
              <a:latin typeface="Times New Roman" panose="02020603050405020304" pitchFamily="18" charset="0"/>
              <a:cs typeface="Times New Roman" panose="02020603050405020304" pitchFamily="18" charset="0"/>
            </a:endParaRPr>
          </a:p>
        </p:txBody>
      </p:sp>
      <p:sp>
        <p:nvSpPr>
          <p:cNvPr id="10" name="矩形 9"/>
          <p:cNvSpPr/>
          <p:nvPr/>
        </p:nvSpPr>
        <p:spPr>
          <a:xfrm>
            <a:off x="260739" y="5317763"/>
            <a:ext cx="4261385" cy="1384995"/>
          </a:xfrm>
          <a:prstGeom prst="rect">
            <a:avLst/>
          </a:prstGeom>
        </p:spPr>
        <p:txBody>
          <a:bodyPr wrap="square">
            <a:spAutoFit/>
          </a:bodyPr>
          <a:lstStyle/>
          <a:p>
            <a:r>
              <a:rPr lang="zh-TW" altLang="en-US" sz="1400" b="1" smtClean="0">
                <a:solidFill>
                  <a:srgbClr val="1F2328"/>
                </a:solidFill>
                <a:latin typeface="-apple-system"/>
              </a:rPr>
              <a:t>不同的 </a:t>
            </a:r>
            <a:r>
              <a:rPr lang="en-US" altLang="zh-TW" sz="1400" b="1" smtClean="0">
                <a:solidFill>
                  <a:srgbClr val="1F2328"/>
                </a:solidFill>
                <a:latin typeface="-apple-system"/>
              </a:rPr>
              <a:t>confidence </a:t>
            </a:r>
            <a:r>
              <a:rPr lang="zh-TW" altLang="en-US" sz="1400" b="1" smtClean="0">
                <a:solidFill>
                  <a:srgbClr val="1F2328"/>
                </a:solidFill>
                <a:latin typeface="-apple-system"/>
              </a:rPr>
              <a:t>會有不同的</a:t>
            </a:r>
            <a:r>
              <a:rPr lang="en-US" altLang="zh-TW" sz="1400" b="1" smtClean="0">
                <a:solidFill>
                  <a:srgbClr val="1F2328"/>
                </a:solidFill>
                <a:latin typeface="-apple-system"/>
              </a:rPr>
              <a:t>precision </a:t>
            </a:r>
            <a:r>
              <a:rPr lang="zh-TW" altLang="en-US" sz="1400" b="1" smtClean="0">
                <a:solidFill>
                  <a:srgbClr val="1F2328"/>
                </a:solidFill>
                <a:latin typeface="-apple-system"/>
              </a:rPr>
              <a:t>以及</a:t>
            </a:r>
            <a:r>
              <a:rPr lang="en-US" altLang="zh-TW" sz="1400" b="1" smtClean="0">
                <a:solidFill>
                  <a:srgbClr val="1F2328"/>
                </a:solidFill>
                <a:latin typeface="-apple-system"/>
              </a:rPr>
              <a:t>recall </a:t>
            </a:r>
            <a:r>
              <a:rPr lang="zh-TW" altLang="en-US" sz="1400" b="1" smtClean="0">
                <a:solidFill>
                  <a:srgbClr val="1F2328"/>
                </a:solidFill>
                <a:latin typeface="-apple-system"/>
              </a:rPr>
              <a:t>會有對應的</a:t>
            </a:r>
            <a:r>
              <a:rPr lang="en-US" altLang="zh-TW" sz="1400" b="1" smtClean="0">
                <a:solidFill>
                  <a:srgbClr val="1F2328"/>
                </a:solidFill>
                <a:latin typeface="-apple-system"/>
              </a:rPr>
              <a:t>f1 score </a:t>
            </a:r>
            <a:r>
              <a:rPr lang="zh-TW" altLang="en-US" sz="1400" b="1" smtClean="0">
                <a:solidFill>
                  <a:srgbClr val="1F2328"/>
                </a:solidFill>
                <a:latin typeface="-apple-system"/>
              </a:rPr>
              <a:t>，以此類推可以繪製</a:t>
            </a:r>
            <a:r>
              <a:rPr lang="en-US" altLang="zh-TW" sz="1400" b="1" smtClean="0">
                <a:solidFill>
                  <a:srgbClr val="1F2328"/>
                </a:solidFill>
                <a:latin typeface="-apple-system"/>
              </a:rPr>
              <a:t>f1 curve.</a:t>
            </a:r>
            <a:endParaRPr lang="en-US" altLang="zh-TW" sz="1400" b="1" i="0" smtClean="0">
              <a:solidFill>
                <a:srgbClr val="1F2328"/>
              </a:solidFill>
              <a:effectLst/>
              <a:latin typeface="-apple-system"/>
            </a:endParaRPr>
          </a:p>
          <a:p>
            <a:r>
              <a:rPr lang="en-US" altLang="zh-TW" sz="1400" b="0" i="0" smtClean="0">
                <a:solidFill>
                  <a:srgbClr val="1F2328"/>
                </a:solidFill>
                <a:effectLst/>
                <a:latin typeface="-apple-system"/>
              </a:rPr>
              <a:t>F1</a:t>
            </a:r>
            <a:r>
              <a:rPr lang="zh-TW" altLang="en-US" sz="1400" b="0" i="0" smtClean="0">
                <a:solidFill>
                  <a:srgbClr val="1F2328"/>
                </a:solidFill>
                <a:effectLst/>
                <a:latin typeface="-apple-system"/>
              </a:rPr>
              <a:t>分數，他被定義為</a:t>
            </a:r>
            <a:r>
              <a:rPr lang="en-US" altLang="zh-TW" sz="1400" b="0" i="0" smtClean="0">
                <a:solidFill>
                  <a:srgbClr val="1F2328"/>
                </a:solidFill>
                <a:effectLst/>
                <a:latin typeface="-apple-system"/>
              </a:rPr>
              <a:t>Precision</a:t>
            </a:r>
            <a:r>
              <a:rPr lang="zh-TW" altLang="en-US" sz="1400" b="0" i="0" smtClean="0">
                <a:solidFill>
                  <a:srgbClr val="1F2328"/>
                </a:solidFill>
                <a:effectLst/>
                <a:latin typeface="-apple-system"/>
              </a:rPr>
              <a:t>以及</a:t>
            </a:r>
            <a:r>
              <a:rPr lang="en-US" altLang="zh-TW" sz="1400" b="0" i="0" smtClean="0">
                <a:solidFill>
                  <a:srgbClr val="1F2328"/>
                </a:solidFill>
                <a:effectLst/>
                <a:latin typeface="-apple-system"/>
              </a:rPr>
              <a:t>Recall</a:t>
            </a:r>
            <a:r>
              <a:rPr lang="zh-TW" altLang="en-US" sz="1400" b="0" i="0" smtClean="0">
                <a:solidFill>
                  <a:srgbClr val="1F2328"/>
                </a:solidFill>
                <a:effectLst/>
                <a:latin typeface="-apple-system"/>
              </a:rPr>
              <a:t>的調和平均數，最大為</a:t>
            </a:r>
            <a:r>
              <a:rPr lang="en-US" altLang="zh-TW" sz="1400" b="0" i="0" smtClean="0">
                <a:solidFill>
                  <a:srgbClr val="1F2328"/>
                </a:solidFill>
                <a:effectLst/>
                <a:latin typeface="-apple-system"/>
              </a:rPr>
              <a:t>1</a:t>
            </a:r>
            <a:r>
              <a:rPr lang="zh-TW" altLang="en-US" sz="1400" b="0" i="0" smtClean="0">
                <a:solidFill>
                  <a:srgbClr val="1F2328"/>
                </a:solidFill>
                <a:effectLst/>
                <a:latin typeface="-apple-system"/>
              </a:rPr>
              <a:t>，最小為</a:t>
            </a:r>
            <a:r>
              <a:rPr lang="en-US" altLang="zh-TW" sz="1400" b="0" i="0" smtClean="0">
                <a:solidFill>
                  <a:srgbClr val="1F2328"/>
                </a:solidFill>
                <a:effectLst/>
                <a:latin typeface="-apple-system"/>
              </a:rPr>
              <a:t>0</a:t>
            </a:r>
            <a:r>
              <a:rPr lang="zh-TW" altLang="en-US" sz="1400" b="0" i="0" smtClean="0">
                <a:solidFill>
                  <a:srgbClr val="1F2328"/>
                </a:solidFill>
                <a:effectLst/>
                <a:latin typeface="-apple-system"/>
              </a:rPr>
              <a:t>，以以下圖為例，可以得知在</a:t>
            </a:r>
            <a:r>
              <a:rPr lang="en-US" altLang="zh-TW" sz="1400" b="0" i="0" smtClean="0">
                <a:solidFill>
                  <a:srgbClr val="1F2328"/>
                </a:solidFill>
                <a:effectLst/>
                <a:latin typeface="-apple-system"/>
              </a:rPr>
              <a:t>confidence score = 0.603</a:t>
            </a:r>
            <a:r>
              <a:rPr lang="zh-TW" altLang="en-US" sz="1400" b="0" i="0" smtClean="0">
                <a:solidFill>
                  <a:srgbClr val="1F2328"/>
                </a:solidFill>
                <a:effectLst/>
                <a:latin typeface="-apple-system"/>
              </a:rPr>
              <a:t>，則模型在</a:t>
            </a:r>
            <a:r>
              <a:rPr lang="en-US" altLang="zh-TW" sz="1400" b="0" i="0" smtClean="0">
                <a:solidFill>
                  <a:srgbClr val="1F2328"/>
                </a:solidFill>
                <a:effectLst/>
                <a:latin typeface="-apple-system"/>
              </a:rPr>
              <a:t>validation datasets </a:t>
            </a:r>
            <a:r>
              <a:rPr lang="zh-TW" altLang="en-US" sz="1400" b="0" i="0" smtClean="0">
                <a:solidFill>
                  <a:srgbClr val="1F2328"/>
                </a:solidFill>
                <a:effectLst/>
                <a:latin typeface="-apple-system"/>
              </a:rPr>
              <a:t>上有較好的成績。</a:t>
            </a:r>
            <a:endParaRPr lang="zh-TW" altLang="en-US" sz="1400"/>
          </a:p>
        </p:txBody>
      </p:sp>
      <p:sp>
        <p:nvSpPr>
          <p:cNvPr id="11" name="矩形 10"/>
          <p:cNvSpPr/>
          <p:nvPr/>
        </p:nvSpPr>
        <p:spPr>
          <a:xfrm>
            <a:off x="6173585" y="5020864"/>
            <a:ext cx="6096000" cy="1754326"/>
          </a:xfrm>
          <a:prstGeom prst="rect">
            <a:avLst/>
          </a:prstGeom>
        </p:spPr>
        <p:txBody>
          <a:bodyPr>
            <a:spAutoFit/>
          </a:bodyPr>
          <a:lstStyle/>
          <a:p>
            <a:r>
              <a:rPr lang="en-US" altLang="zh-TW" sz="1200" b="0" i="0" smtClean="0">
                <a:solidFill>
                  <a:srgbClr val="1F2328"/>
                </a:solidFill>
                <a:effectLst/>
                <a:latin typeface="-apple-system"/>
              </a:rPr>
              <a:t>PR </a:t>
            </a:r>
            <a:r>
              <a:rPr lang="zh-TW" altLang="en-US" sz="1200" b="0" i="0" smtClean="0">
                <a:solidFill>
                  <a:srgbClr val="1F2328"/>
                </a:solidFill>
                <a:effectLst/>
                <a:latin typeface="-apple-system"/>
              </a:rPr>
              <a:t>曲線中</a:t>
            </a:r>
            <a:r>
              <a:rPr lang="en-US" altLang="zh-TW" sz="1200" b="0" i="0" smtClean="0">
                <a:solidFill>
                  <a:srgbClr val="1F2328"/>
                </a:solidFill>
                <a:effectLst/>
                <a:latin typeface="-apple-system"/>
              </a:rPr>
              <a:t>P</a:t>
            </a:r>
            <a:r>
              <a:rPr lang="zh-TW" altLang="en-US" sz="1200" b="0" i="0" smtClean="0">
                <a:solidFill>
                  <a:srgbClr val="1F2328"/>
                </a:solidFill>
                <a:effectLst/>
                <a:latin typeface="-apple-system"/>
              </a:rPr>
              <a:t>代表的</a:t>
            </a:r>
            <a:r>
              <a:rPr lang="en-US" altLang="zh-TW" sz="1200" b="0" i="0" smtClean="0">
                <a:solidFill>
                  <a:srgbClr val="1F2328"/>
                </a:solidFill>
                <a:effectLst/>
                <a:latin typeface="-apple-system"/>
              </a:rPr>
              <a:t>precision</a:t>
            </a:r>
            <a:r>
              <a:rPr lang="zh-TW" altLang="en-US" sz="1200" b="0" i="0" smtClean="0">
                <a:solidFill>
                  <a:srgbClr val="1F2328"/>
                </a:solidFill>
                <a:effectLst/>
                <a:latin typeface="-apple-system"/>
              </a:rPr>
              <a:t>，</a:t>
            </a:r>
            <a:r>
              <a:rPr lang="en-US" altLang="zh-TW" sz="1200" b="0" i="0" smtClean="0">
                <a:solidFill>
                  <a:srgbClr val="1F2328"/>
                </a:solidFill>
                <a:effectLst/>
                <a:latin typeface="-apple-system"/>
              </a:rPr>
              <a:t>R</a:t>
            </a:r>
            <a:r>
              <a:rPr lang="zh-TW" altLang="en-US" sz="1200" b="0" i="0" smtClean="0">
                <a:solidFill>
                  <a:srgbClr val="1F2328"/>
                </a:solidFill>
                <a:effectLst/>
                <a:latin typeface="-apple-system"/>
              </a:rPr>
              <a:t>代表的是</a:t>
            </a:r>
            <a:r>
              <a:rPr lang="en-US" altLang="zh-TW" sz="1200" b="0" i="0" smtClean="0">
                <a:solidFill>
                  <a:srgbClr val="1F2328"/>
                </a:solidFill>
                <a:effectLst/>
                <a:latin typeface="-apple-system"/>
              </a:rPr>
              <a:t>Recall</a:t>
            </a:r>
            <a:r>
              <a:rPr lang="zh-TW" altLang="en-US" sz="1200" b="0" i="0" smtClean="0">
                <a:solidFill>
                  <a:srgbClr val="1F2328"/>
                </a:solidFill>
                <a:effectLst/>
                <a:latin typeface="-apple-system"/>
              </a:rPr>
              <a:t>，他們</a:t>
            </a:r>
            <a:r>
              <a:rPr lang="zh-TW" altLang="en-US" sz="1200">
                <a:solidFill>
                  <a:srgbClr val="1F2328"/>
                </a:solidFill>
                <a:latin typeface="-apple-system"/>
              </a:rPr>
              <a:t>兩</a:t>
            </a:r>
            <a:r>
              <a:rPr lang="zh-TW" altLang="en-US" sz="1200" b="0" i="0" smtClean="0">
                <a:solidFill>
                  <a:srgbClr val="1F2328"/>
                </a:solidFill>
                <a:effectLst/>
                <a:latin typeface="-apple-system"/>
              </a:rPr>
              <a:t>著之間是一個矛盾的性能指標，及一個值越高，另一個值越低</a:t>
            </a:r>
            <a:r>
              <a:rPr lang="en-US" altLang="zh-TW" sz="1200" b="0" i="0" smtClean="0">
                <a:solidFill>
                  <a:srgbClr val="1F2328"/>
                </a:solidFill>
                <a:effectLst/>
                <a:latin typeface="-apple-system"/>
              </a:rPr>
              <a:t>;</a:t>
            </a:r>
            <a:r>
              <a:rPr lang="zh-TW" altLang="en-US" sz="1200" smtClean="0"/>
              <a:t/>
            </a:r>
            <a:br>
              <a:rPr lang="zh-TW" altLang="en-US" sz="1200" smtClean="0"/>
            </a:br>
            <a:r>
              <a:rPr lang="zh-TW" altLang="en-US" sz="1200" b="0" i="0" smtClean="0">
                <a:solidFill>
                  <a:srgbClr val="1F2328"/>
                </a:solidFill>
                <a:effectLst/>
                <a:latin typeface="-apple-system"/>
              </a:rPr>
              <a:t>提高</a:t>
            </a:r>
            <a:r>
              <a:rPr lang="en-US" altLang="zh-TW" sz="1200" b="0" i="0" smtClean="0">
                <a:solidFill>
                  <a:srgbClr val="1F2328"/>
                </a:solidFill>
                <a:effectLst/>
                <a:latin typeface="-apple-system"/>
              </a:rPr>
              <a:t>Precision(TP/(TP+FP)) &gt;&gt; </a:t>
            </a:r>
            <a:r>
              <a:rPr lang="zh-TW" altLang="en-US" sz="1200" b="0" i="0" smtClean="0">
                <a:solidFill>
                  <a:srgbClr val="1F2328"/>
                </a:solidFill>
                <a:effectLst/>
                <a:latin typeface="-apple-system"/>
              </a:rPr>
              <a:t>則</a:t>
            </a:r>
            <a:r>
              <a:rPr lang="en-US" altLang="zh-TW" sz="1200" b="0" i="0" smtClean="0">
                <a:solidFill>
                  <a:srgbClr val="1F2328"/>
                </a:solidFill>
                <a:effectLst/>
                <a:latin typeface="-apple-system"/>
              </a:rPr>
              <a:t>FP</a:t>
            </a:r>
            <a:r>
              <a:rPr lang="zh-TW" altLang="en-US" sz="1200" b="0" i="0" smtClean="0">
                <a:solidFill>
                  <a:srgbClr val="1F2328"/>
                </a:solidFill>
                <a:effectLst/>
                <a:latin typeface="-apple-system"/>
              </a:rPr>
              <a:t>越小</a:t>
            </a:r>
            <a:r>
              <a:rPr lang="zh-TW" altLang="en-US" sz="1200" smtClean="0"/>
              <a:t/>
            </a:r>
            <a:br>
              <a:rPr lang="zh-TW" altLang="en-US" sz="1200" smtClean="0"/>
            </a:br>
            <a:r>
              <a:rPr lang="zh-TW" altLang="en-US" sz="1200" b="0" i="0" smtClean="0">
                <a:solidFill>
                  <a:srgbClr val="1F2328"/>
                </a:solidFill>
                <a:effectLst/>
                <a:latin typeface="-apple-system"/>
              </a:rPr>
              <a:t>提高</a:t>
            </a:r>
            <a:r>
              <a:rPr lang="en-US" altLang="zh-TW" sz="1200" b="0" i="0" smtClean="0">
                <a:solidFill>
                  <a:srgbClr val="1F2328"/>
                </a:solidFill>
                <a:effectLst/>
                <a:latin typeface="-apple-system"/>
              </a:rPr>
              <a:t>Recall(TP/(TP+FN)) &gt;&gt; </a:t>
            </a:r>
            <a:r>
              <a:rPr lang="zh-TW" altLang="en-US" sz="1200" b="0" i="0" smtClean="0">
                <a:solidFill>
                  <a:srgbClr val="1F2328"/>
                </a:solidFill>
                <a:effectLst/>
                <a:latin typeface="-apple-system"/>
              </a:rPr>
              <a:t>則</a:t>
            </a:r>
            <a:r>
              <a:rPr lang="en-US" altLang="zh-TW" sz="1200" b="0" i="0" smtClean="0">
                <a:solidFill>
                  <a:srgbClr val="1F2328"/>
                </a:solidFill>
                <a:effectLst/>
                <a:latin typeface="-apple-system"/>
              </a:rPr>
              <a:t>FN</a:t>
            </a:r>
            <a:r>
              <a:rPr lang="zh-TW" altLang="en-US" sz="1200" b="0" i="0" smtClean="0">
                <a:solidFill>
                  <a:srgbClr val="1F2328"/>
                </a:solidFill>
                <a:effectLst/>
                <a:latin typeface="-apple-system"/>
              </a:rPr>
              <a:t>越小</a:t>
            </a:r>
            <a:endParaRPr lang="en-US" altLang="zh-TW" sz="1200" b="0" i="0" smtClean="0">
              <a:solidFill>
                <a:srgbClr val="1F2328"/>
              </a:solidFill>
              <a:effectLst/>
              <a:latin typeface="-apple-system"/>
            </a:endParaRPr>
          </a:p>
          <a:p>
            <a:endParaRPr lang="en-US" altLang="zh-TW" sz="1200">
              <a:solidFill>
                <a:srgbClr val="1F2328"/>
              </a:solidFill>
              <a:latin typeface="-apple-system"/>
            </a:endParaRPr>
          </a:p>
          <a:p>
            <a:r>
              <a:rPr lang="en-US" altLang="zh-TW" sz="1200" smtClean="0"/>
              <a:t>For example:</a:t>
            </a:r>
          </a:p>
          <a:p>
            <a:r>
              <a:rPr lang="zh-TW" altLang="en-US" sz="1200" smtClean="0"/>
              <a:t>全部被預測成正樣本</a:t>
            </a:r>
            <a:r>
              <a:rPr lang="en-US" altLang="zh-TW" sz="1200" smtClean="0"/>
              <a:t>&gt;&gt;</a:t>
            </a:r>
            <a:r>
              <a:rPr lang="zh-TW" altLang="en-US" sz="1200" smtClean="0"/>
              <a:t> </a:t>
            </a:r>
            <a:r>
              <a:rPr lang="en-US" altLang="zh-TW" sz="1200" smtClean="0"/>
              <a:t>precision</a:t>
            </a:r>
            <a:r>
              <a:rPr lang="zh-TW" altLang="en-US" sz="1200" smtClean="0"/>
              <a:t> 很低，</a:t>
            </a:r>
            <a:r>
              <a:rPr lang="en-US" altLang="zh-TW" sz="1200" smtClean="0"/>
              <a:t>recall </a:t>
            </a:r>
            <a:r>
              <a:rPr lang="zh-TW" altLang="en-US" sz="1200" smtClean="0"/>
              <a:t>為</a:t>
            </a:r>
            <a:r>
              <a:rPr lang="en-US" altLang="zh-TW" sz="1200" smtClean="0"/>
              <a:t>100%</a:t>
            </a:r>
          </a:p>
          <a:p>
            <a:r>
              <a:rPr lang="zh-TW" altLang="en-US" sz="1200" smtClean="0"/>
              <a:t>全部被預測成負樣本</a:t>
            </a:r>
            <a:r>
              <a:rPr lang="en-US" altLang="zh-TW" sz="1200" smtClean="0"/>
              <a:t>&gt;&gt;</a:t>
            </a:r>
            <a:r>
              <a:rPr lang="zh-TW" altLang="en-US" sz="1200" smtClean="0"/>
              <a:t> </a:t>
            </a:r>
            <a:r>
              <a:rPr lang="en-US" altLang="zh-TW" sz="1200" smtClean="0"/>
              <a:t>recall</a:t>
            </a:r>
            <a:r>
              <a:rPr lang="zh-TW" altLang="en-US" sz="1200" smtClean="0"/>
              <a:t> 很低，</a:t>
            </a:r>
            <a:r>
              <a:rPr lang="en-US" altLang="zh-TW" sz="1200" smtClean="0"/>
              <a:t> precision </a:t>
            </a:r>
            <a:r>
              <a:rPr lang="zh-TW" altLang="en-US" sz="1200" smtClean="0"/>
              <a:t>為</a:t>
            </a:r>
            <a:r>
              <a:rPr lang="en-US" altLang="zh-TW" sz="1200" smtClean="0"/>
              <a:t>100%</a:t>
            </a:r>
          </a:p>
          <a:p>
            <a:endParaRPr lang="zh-TW" altLang="en-US" sz="1200"/>
          </a:p>
        </p:txBody>
      </p:sp>
    </p:spTree>
    <p:extLst>
      <p:ext uri="{BB962C8B-B14F-4D97-AF65-F5344CB8AC3E}">
        <p14:creationId xmlns:p14="http://schemas.microsoft.com/office/powerpoint/2010/main" val="1900695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12</a:t>
            </a:fld>
            <a:endParaRPr lang="zh-TW" altLang="en-US"/>
          </a:p>
        </p:txBody>
      </p:sp>
      <p:sp>
        <p:nvSpPr>
          <p:cNvPr id="5" name="矩形 4"/>
          <p:cNvSpPr/>
          <p:nvPr/>
        </p:nvSpPr>
        <p:spPr>
          <a:xfrm>
            <a:off x="-361819" y="0"/>
            <a:ext cx="6937186" cy="523220"/>
          </a:xfrm>
          <a:prstGeom prst="rect">
            <a:avLst/>
          </a:prstGeom>
        </p:spPr>
        <p:txBody>
          <a:bodyPr wrap="square">
            <a:spAutoFit/>
          </a:bodyPr>
          <a:lstStyle/>
          <a:p>
            <a:pPr lvl="1"/>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2.4 YOLOv7</a:t>
            </a:r>
            <a:r>
              <a:rPr lang="zh-TW" altLang="en-US" sz="2800" smtClean="0">
                <a:latin typeface="標楷體" panose="03000509000000000000" pitchFamily="65" charset="-120"/>
                <a:ea typeface="標楷體" panose="03000509000000000000" pitchFamily="65" charset="-120"/>
                <a:cs typeface="Times New Roman" panose="02020603050405020304" pitchFamily="18" charset="0"/>
              </a:rPr>
              <a:t>訓練</a:t>
            </a:r>
            <a:r>
              <a:rPr lang="zh-TW" altLang="en-US" sz="2800">
                <a:latin typeface="標楷體" panose="03000509000000000000" pitchFamily="65" charset="-120"/>
                <a:ea typeface="標楷體" panose="03000509000000000000" pitchFamily="65" charset="-120"/>
                <a:cs typeface="Times New Roman" panose="02020603050405020304" pitchFamily="18" charset="0"/>
              </a:rPr>
              <a:t>數據</a:t>
            </a:r>
            <a:r>
              <a:rPr lang="zh-TW" altLang="en-US" sz="2800" smtClean="0">
                <a:latin typeface="標楷體" panose="03000509000000000000" pitchFamily="65" charset="-120"/>
                <a:ea typeface="標楷體" panose="03000509000000000000" pitchFamily="65" charset="-120"/>
                <a:cs typeface="Times New Roman" panose="02020603050405020304" pitchFamily="18" charset="0"/>
              </a:rPr>
              <a:t>分析</a:t>
            </a:r>
            <a:r>
              <a:rPr lang="en-US" altLang="zh-TW" sz="2800" smtClean="0">
                <a:latin typeface="標楷體" panose="03000509000000000000" pitchFamily="65" charset="-120"/>
                <a:ea typeface="標楷體" panose="03000509000000000000" pitchFamily="65" charset="-120"/>
                <a:cs typeface="Times New Roman" panose="02020603050405020304" pitchFamily="18" charset="0"/>
              </a:rPr>
              <a:t>(3/4)</a:t>
            </a:r>
          </a:p>
        </p:txBody>
      </p:sp>
      <p:pic>
        <p:nvPicPr>
          <p:cNvPr id="6" name="圖片 5"/>
          <p:cNvPicPr>
            <a:picLocks noChangeAspect="1"/>
          </p:cNvPicPr>
          <p:nvPr/>
        </p:nvPicPr>
        <p:blipFill>
          <a:blip r:embed="rId2"/>
          <a:stretch>
            <a:fillRect/>
          </a:stretch>
        </p:blipFill>
        <p:spPr>
          <a:xfrm>
            <a:off x="0" y="740503"/>
            <a:ext cx="7082442" cy="5980972"/>
          </a:xfrm>
          <a:prstGeom prst="rect">
            <a:avLst/>
          </a:prstGeom>
        </p:spPr>
      </p:pic>
      <p:sp>
        <p:nvSpPr>
          <p:cNvPr id="7" name="矩形 6"/>
          <p:cNvSpPr/>
          <p:nvPr/>
        </p:nvSpPr>
        <p:spPr>
          <a:xfrm>
            <a:off x="7082442" y="740503"/>
            <a:ext cx="5109558" cy="4278094"/>
          </a:xfrm>
          <a:prstGeom prst="rect">
            <a:avLst/>
          </a:prstGeom>
        </p:spPr>
        <p:txBody>
          <a:bodyPr wrap="square">
            <a:spAutoFit/>
          </a:bodyPr>
          <a:lstStyle/>
          <a:p>
            <a:pPr marL="285750" indent="-285750">
              <a:buFont typeface="Arial" panose="020B0604020202020204" pitchFamily="34" charset="0"/>
              <a:buChar char="•"/>
            </a:pPr>
            <a:r>
              <a:rPr lang="zh-TW" altLang="en-US" sz="1600" b="1" i="0" smtClean="0">
                <a:solidFill>
                  <a:srgbClr val="C00000"/>
                </a:solidFill>
                <a:effectLst/>
                <a:latin typeface="標楷體" panose="03000509000000000000" pitchFamily="65" charset="-120"/>
                <a:ea typeface="標楷體" panose="03000509000000000000" pitchFamily="65" charset="-120"/>
              </a:rPr>
              <a:t>左上角</a:t>
            </a:r>
            <a:r>
              <a:rPr lang="zh-TW" altLang="en-US" sz="1600" b="0" i="0" smtClean="0">
                <a:solidFill>
                  <a:srgbClr val="1F2328"/>
                </a:solidFill>
                <a:effectLst/>
                <a:latin typeface="標楷體" panose="03000509000000000000" pitchFamily="65" charset="-120"/>
                <a:ea typeface="標楷體" panose="03000509000000000000" pitchFamily="65" charset="-120"/>
              </a:rPr>
              <a:t>代表真實標籤是腫瘤，預測出來也為腫瘤的機率。</a:t>
            </a:r>
            <a:endParaRPr lang="en-US" altLang="zh-TW" sz="1600" b="0" i="0" smtClean="0">
              <a:solidFill>
                <a:srgbClr val="1F2328"/>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1600" b="1" i="0" smtClean="0">
                <a:solidFill>
                  <a:srgbClr val="C00000"/>
                </a:solidFill>
                <a:effectLst/>
                <a:latin typeface="標楷體" panose="03000509000000000000" pitchFamily="65" charset="-120"/>
                <a:ea typeface="標楷體" panose="03000509000000000000" pitchFamily="65" charset="-120"/>
              </a:rPr>
              <a:t>左下角</a:t>
            </a:r>
            <a:r>
              <a:rPr lang="zh-TW" altLang="en-US" sz="1600" b="0" i="0" smtClean="0">
                <a:solidFill>
                  <a:srgbClr val="1F2328"/>
                </a:solidFill>
                <a:effectLst/>
                <a:latin typeface="標楷體" panose="03000509000000000000" pitchFamily="65" charset="-120"/>
                <a:ea typeface="標楷體" panose="03000509000000000000" pitchFamily="65" charset="-120"/>
              </a:rPr>
              <a:t>代表真實標籤是腫瘤，預測出來為背景 </a:t>
            </a:r>
            <a:r>
              <a:rPr lang="en-US" altLang="zh-TW" sz="1600" b="0" i="0" smtClean="0">
                <a:solidFill>
                  <a:srgbClr val="1F2328"/>
                </a:solidFill>
                <a:effectLst/>
                <a:latin typeface="標楷體" panose="03000509000000000000" pitchFamily="65" charset="-120"/>
                <a:ea typeface="標楷體" panose="03000509000000000000" pitchFamily="65" charset="-120"/>
              </a:rPr>
              <a:t>(</a:t>
            </a:r>
            <a:r>
              <a:rPr lang="zh-TW" altLang="en-US" sz="1600" b="0" i="0" smtClean="0">
                <a:solidFill>
                  <a:srgbClr val="1F2328"/>
                </a:solidFill>
                <a:effectLst/>
                <a:latin typeface="標楷體" panose="03000509000000000000" pitchFamily="65" charset="-120"/>
                <a:ea typeface="標楷體" panose="03000509000000000000" pitchFamily="65" charset="-120"/>
              </a:rPr>
              <a:t>代表背景</a:t>
            </a:r>
            <a:r>
              <a:rPr lang="en-US" altLang="zh-TW" sz="1600" b="0" i="0" smtClean="0">
                <a:solidFill>
                  <a:srgbClr val="1F2328"/>
                </a:solidFill>
                <a:effectLst/>
                <a:latin typeface="標楷體" panose="03000509000000000000" pitchFamily="65" charset="-120"/>
                <a:ea typeface="標楷體" panose="03000509000000000000" pitchFamily="65" charset="-120"/>
              </a:rPr>
              <a:t>)</a:t>
            </a:r>
            <a:r>
              <a:rPr lang="zh-TW" altLang="en-US" sz="1600" b="0" i="0" smtClean="0">
                <a:solidFill>
                  <a:srgbClr val="1F2328"/>
                </a:solidFill>
                <a:effectLst/>
                <a:latin typeface="標楷體" panose="03000509000000000000" pitchFamily="65" charset="-120"/>
                <a:ea typeface="標楷體" panose="03000509000000000000" pitchFamily="65" charset="-120"/>
              </a:rPr>
              <a:t>的機率。</a:t>
            </a:r>
            <a:r>
              <a:rPr lang="zh-TW" altLang="en-US" sz="1600" smtClean="0">
                <a:latin typeface="標楷體" panose="03000509000000000000" pitchFamily="65" charset="-120"/>
                <a:ea typeface="標楷體" panose="03000509000000000000" pitchFamily="65" charset="-120"/>
              </a:rPr>
              <a:t/>
            </a:r>
            <a:br>
              <a:rPr lang="zh-TW" altLang="en-US" sz="1600" smtClean="0">
                <a:latin typeface="標楷體" panose="03000509000000000000" pitchFamily="65" charset="-120"/>
                <a:ea typeface="標楷體" panose="03000509000000000000" pitchFamily="65" charset="-120"/>
              </a:rPr>
            </a:br>
            <a:endParaRPr lang="en-US" altLang="zh-TW" sz="160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1600" b="1" smtClean="0">
                <a:solidFill>
                  <a:srgbClr val="C00000"/>
                </a:solidFill>
                <a:latin typeface="標楷體" panose="03000509000000000000" pitchFamily="65" charset="-120"/>
                <a:ea typeface="標楷體" panose="03000509000000000000" pitchFamily="65" charset="-120"/>
              </a:rPr>
              <a:t>Background FP </a:t>
            </a:r>
            <a:r>
              <a:rPr lang="zh-TW" altLang="en-US" sz="1600" smtClean="0">
                <a:latin typeface="標楷體" panose="03000509000000000000" pitchFamily="65" charset="-120"/>
                <a:ea typeface="標楷體" panose="03000509000000000000" pitchFamily="65" charset="-120"/>
              </a:rPr>
              <a:t>代表被檢測為背景，但實際非背景。</a:t>
            </a:r>
            <a:endParaRPr lang="en-US" altLang="zh-TW" sz="160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1600" b="1" smtClean="0">
                <a:solidFill>
                  <a:srgbClr val="C00000"/>
                </a:solidFill>
                <a:latin typeface="標楷體" panose="03000509000000000000" pitchFamily="65" charset="-120"/>
                <a:ea typeface="標楷體" panose="03000509000000000000" pitchFamily="65" charset="-120"/>
              </a:rPr>
              <a:t>Background FN </a:t>
            </a:r>
            <a:r>
              <a:rPr lang="zh-TW" altLang="en-US" sz="1600" smtClean="0">
                <a:latin typeface="標楷體" panose="03000509000000000000" pitchFamily="65" charset="-120"/>
                <a:ea typeface="標楷體" panose="03000509000000000000" pitchFamily="65" charset="-120"/>
              </a:rPr>
              <a:t>代表被檢測為非背景，但實際為腫瘤。</a:t>
            </a:r>
            <a:endParaRPr lang="en-US" altLang="zh-TW" sz="160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160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1600" smtClean="0">
                <a:latin typeface="標楷體" panose="03000509000000000000" pitchFamily="65" charset="-120"/>
                <a:ea typeface="標楷體" panose="03000509000000000000" pitchFamily="65" charset="-120"/>
              </a:rPr>
              <a:t>根據</a:t>
            </a:r>
            <a:r>
              <a:rPr lang="en-US" altLang="zh-TW" sz="1600" smtClean="0">
                <a:latin typeface="標楷體" panose="03000509000000000000" pitchFamily="65" charset="-120"/>
                <a:ea typeface="標楷體" panose="03000509000000000000" pitchFamily="65" charset="-120"/>
              </a:rPr>
              <a:t>background FP,FN</a:t>
            </a:r>
            <a:r>
              <a:rPr lang="zh-TW" altLang="en-US" sz="1600">
                <a:latin typeface="標楷體" panose="03000509000000000000" pitchFamily="65" charset="-120"/>
                <a:ea typeface="標楷體" panose="03000509000000000000" pitchFamily="65" charset="-120"/>
              </a:rPr>
              <a:t>的</a:t>
            </a:r>
            <a:r>
              <a:rPr lang="zh-TW" altLang="en-US" sz="1600" smtClean="0">
                <a:latin typeface="標楷體" panose="03000509000000000000" pitchFamily="65" charset="-120"/>
                <a:ea typeface="標楷體" panose="03000509000000000000" pitchFamily="65" charset="-120"/>
              </a:rPr>
              <a:t>定義，</a:t>
            </a:r>
            <a:r>
              <a:rPr lang="zh-TW" altLang="en-US" sz="1600" b="1" smtClean="0">
                <a:solidFill>
                  <a:srgbClr val="C00000"/>
                </a:solidFill>
                <a:latin typeface="標楷體" panose="03000509000000000000" pitchFamily="65" charset="-120"/>
                <a:ea typeface="標楷體" panose="03000509000000000000" pitchFamily="65" charset="-120"/>
              </a:rPr>
              <a:t>右下角</a:t>
            </a:r>
            <a:r>
              <a:rPr lang="zh-TW" altLang="en-US" sz="1600" smtClean="0">
                <a:latin typeface="標楷體" panose="03000509000000000000" pitchFamily="65" charset="-120"/>
                <a:ea typeface="標楷體" panose="03000509000000000000" pitchFamily="65" charset="-120"/>
              </a:rPr>
              <a:t>代表同時被檢測為背景以及非背景，這種可能性為</a:t>
            </a:r>
            <a:r>
              <a:rPr lang="en-US" altLang="zh-TW" sz="1600" smtClean="0">
                <a:latin typeface="標楷體" panose="03000509000000000000" pitchFamily="65" charset="-120"/>
                <a:ea typeface="標楷體" panose="03000509000000000000" pitchFamily="65" charset="-120"/>
              </a:rPr>
              <a:t>0</a:t>
            </a:r>
            <a:r>
              <a:rPr lang="zh-TW" altLang="en-US" sz="1600" smtClean="0">
                <a:latin typeface="標楷體" panose="03000509000000000000" pitchFamily="65" charset="-120"/>
                <a:ea typeface="標楷體" panose="03000509000000000000" pitchFamily="65" charset="-120"/>
              </a:rPr>
              <a:t>。</a:t>
            </a:r>
            <a:endParaRPr lang="en-US" altLang="zh-TW" sz="160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160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1600" smtClean="0">
                <a:latin typeface="標楷體" panose="03000509000000000000" pitchFamily="65" charset="-120"/>
                <a:ea typeface="標楷體" panose="03000509000000000000" pitchFamily="65" charset="-120"/>
              </a:rPr>
              <a:t>只有一個類別的情況下，</a:t>
            </a:r>
            <a:r>
              <a:rPr lang="zh-TW" altLang="en-US" sz="1600" b="1" smtClean="0">
                <a:solidFill>
                  <a:srgbClr val="C00000"/>
                </a:solidFill>
                <a:latin typeface="標楷體" panose="03000509000000000000" pitchFamily="65" charset="-120"/>
                <a:ea typeface="標楷體" panose="03000509000000000000" pitchFamily="65" charset="-120"/>
              </a:rPr>
              <a:t>右上角</a:t>
            </a:r>
            <a:r>
              <a:rPr lang="zh-TW" altLang="en-US" sz="1600" smtClean="0">
                <a:latin typeface="標楷體" panose="03000509000000000000" pitchFamily="65" charset="-120"/>
                <a:ea typeface="標楷體" panose="03000509000000000000" pitchFamily="65" charset="-120"/>
              </a:rPr>
              <a:t>的分母以及分子數量一致，</a:t>
            </a:r>
            <a:r>
              <a:rPr lang="zh-TW" altLang="en-US" sz="1600" smtClean="0">
                <a:solidFill>
                  <a:srgbClr val="C00000"/>
                </a:solidFill>
                <a:latin typeface="標楷體" panose="03000509000000000000" pitchFamily="65" charset="-120"/>
                <a:ea typeface="標楷體" panose="03000509000000000000" pitchFamily="65" charset="-120"/>
              </a:rPr>
              <a:t>背景被檢測為有物體的數量</a:t>
            </a:r>
            <a:r>
              <a:rPr lang="en-US" altLang="zh-TW" sz="1600" smtClean="0">
                <a:solidFill>
                  <a:srgbClr val="C00000"/>
                </a:solidFill>
                <a:latin typeface="標楷體" panose="03000509000000000000" pitchFamily="65" charset="-120"/>
                <a:ea typeface="標楷體" panose="03000509000000000000" pitchFamily="65" charset="-120"/>
              </a:rPr>
              <a:t>=</a:t>
            </a:r>
            <a:r>
              <a:rPr lang="zh-TW" altLang="en-US" sz="1600" smtClean="0">
                <a:solidFill>
                  <a:srgbClr val="C00000"/>
                </a:solidFill>
                <a:latin typeface="標楷體" panose="03000509000000000000" pitchFamily="65" charset="-120"/>
                <a:ea typeface="標楷體" panose="03000509000000000000" pitchFamily="65" charset="-120"/>
              </a:rPr>
              <a:t>背景被檢測為有腫瘤的數量。</a:t>
            </a:r>
            <a:br>
              <a:rPr lang="zh-TW" altLang="en-US" sz="1600" smtClean="0">
                <a:solidFill>
                  <a:srgbClr val="C00000"/>
                </a:solidFill>
                <a:latin typeface="標楷體" panose="03000509000000000000" pitchFamily="65" charset="-120"/>
                <a:ea typeface="標楷體" panose="03000509000000000000" pitchFamily="65" charset="-120"/>
              </a:rPr>
            </a:br>
            <a:r>
              <a:rPr lang="zh-TW" altLang="en-US" sz="1600" smtClean="0">
                <a:latin typeface="標楷體" panose="03000509000000000000" pitchFamily="65" charset="-120"/>
                <a:ea typeface="標楷體" panose="03000509000000000000" pitchFamily="65" charset="-120"/>
              </a:rPr>
              <a:t/>
            </a:r>
            <a:br>
              <a:rPr lang="zh-TW" altLang="en-US" sz="1600" smtClean="0">
                <a:latin typeface="標楷體" panose="03000509000000000000" pitchFamily="65" charset="-120"/>
                <a:ea typeface="標楷體" panose="03000509000000000000" pitchFamily="65" charset="-120"/>
              </a:rPr>
            </a:br>
            <a:endParaRPr lang="zh-TW" altLang="en-US" sz="160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650302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13</a:t>
            </a:fld>
            <a:endParaRPr lang="zh-TW" altLang="en-US"/>
          </a:p>
        </p:txBody>
      </p:sp>
      <p:sp>
        <p:nvSpPr>
          <p:cNvPr id="5" name="矩形 4"/>
          <p:cNvSpPr/>
          <p:nvPr/>
        </p:nvSpPr>
        <p:spPr>
          <a:xfrm>
            <a:off x="-361819" y="0"/>
            <a:ext cx="6197354" cy="523220"/>
          </a:xfrm>
          <a:prstGeom prst="rect">
            <a:avLst/>
          </a:prstGeom>
        </p:spPr>
        <p:txBody>
          <a:bodyPr wrap="square">
            <a:spAutoFit/>
          </a:bodyPr>
          <a:lstStyle/>
          <a:p>
            <a:pPr lvl="1"/>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2.4 YOLOv7</a:t>
            </a:r>
            <a:r>
              <a:rPr lang="zh-TW" altLang="en-US" sz="2800" smtClean="0">
                <a:latin typeface="標楷體" panose="03000509000000000000" pitchFamily="65" charset="-120"/>
                <a:ea typeface="標楷體" panose="03000509000000000000" pitchFamily="65" charset="-120"/>
                <a:cs typeface="Times New Roman" panose="02020603050405020304" pitchFamily="18" charset="0"/>
              </a:rPr>
              <a:t>訓練</a:t>
            </a:r>
            <a:r>
              <a:rPr lang="zh-TW" altLang="en-US" sz="2800">
                <a:latin typeface="標楷體" panose="03000509000000000000" pitchFamily="65" charset="-120"/>
                <a:ea typeface="標楷體" panose="03000509000000000000" pitchFamily="65" charset="-120"/>
                <a:cs typeface="Times New Roman" panose="02020603050405020304" pitchFamily="18" charset="0"/>
              </a:rPr>
              <a:t>數據</a:t>
            </a:r>
            <a:r>
              <a:rPr lang="zh-TW" altLang="en-US" sz="2800" smtClean="0">
                <a:latin typeface="標楷體" panose="03000509000000000000" pitchFamily="65" charset="-120"/>
                <a:ea typeface="標楷體" panose="03000509000000000000" pitchFamily="65" charset="-120"/>
                <a:cs typeface="Times New Roman" panose="02020603050405020304" pitchFamily="18" charset="0"/>
              </a:rPr>
              <a:t>分析</a:t>
            </a:r>
            <a:r>
              <a:rPr lang="en-US" altLang="zh-TW" sz="2800" smtClean="0">
                <a:latin typeface="標楷體" panose="03000509000000000000" pitchFamily="65" charset="-120"/>
                <a:ea typeface="標楷體" panose="03000509000000000000" pitchFamily="65" charset="-120"/>
                <a:cs typeface="Times New Roman" panose="02020603050405020304" pitchFamily="18" charset="0"/>
              </a:rPr>
              <a:t>(4/4)</a:t>
            </a:r>
          </a:p>
        </p:txBody>
      </p:sp>
      <p:pic>
        <p:nvPicPr>
          <p:cNvPr id="6" name="圖片 5"/>
          <p:cNvPicPr>
            <a:picLocks noChangeAspect="1"/>
          </p:cNvPicPr>
          <p:nvPr/>
        </p:nvPicPr>
        <p:blipFill>
          <a:blip r:embed="rId2"/>
          <a:stretch>
            <a:fillRect/>
          </a:stretch>
        </p:blipFill>
        <p:spPr>
          <a:xfrm>
            <a:off x="1047403" y="1252336"/>
            <a:ext cx="9908237" cy="5361709"/>
          </a:xfrm>
          <a:prstGeom prst="rect">
            <a:avLst/>
          </a:prstGeom>
        </p:spPr>
      </p:pic>
      <p:sp>
        <p:nvSpPr>
          <p:cNvPr id="7" name="文字方塊 6"/>
          <p:cNvSpPr txBox="1"/>
          <p:nvPr/>
        </p:nvSpPr>
        <p:spPr>
          <a:xfrm>
            <a:off x="1047403" y="775574"/>
            <a:ext cx="6026727" cy="369332"/>
          </a:xfrm>
          <a:prstGeom prst="rect">
            <a:avLst/>
          </a:prstGeom>
          <a:noFill/>
        </p:spPr>
        <p:txBody>
          <a:bodyPr wrap="square" rtlCol="0">
            <a:spAutoFit/>
          </a:bodyPr>
          <a:lstStyle/>
          <a:p>
            <a:r>
              <a:rPr lang="zh-TW" altLang="en-US" smtClean="0"/>
              <a:t>視覺化</a:t>
            </a:r>
            <a:r>
              <a:rPr lang="en-US" altLang="zh-TW" smtClean="0"/>
              <a:t>validation datasets </a:t>
            </a:r>
            <a:r>
              <a:rPr lang="zh-TW" altLang="en-US" smtClean="0"/>
              <a:t>的 </a:t>
            </a:r>
            <a:r>
              <a:rPr lang="en-US" altLang="zh-TW" smtClean="0"/>
              <a:t>label </a:t>
            </a:r>
            <a:r>
              <a:rPr lang="zh-TW" altLang="en-US" smtClean="0"/>
              <a:t>以及</a:t>
            </a:r>
            <a:r>
              <a:rPr lang="en-US" altLang="zh-TW" smtClean="0"/>
              <a:t>prediction.</a:t>
            </a:r>
            <a:endParaRPr lang="zh-TW" altLang="en-US"/>
          </a:p>
        </p:txBody>
      </p:sp>
    </p:spTree>
    <p:extLst>
      <p:ext uri="{BB962C8B-B14F-4D97-AF65-F5344CB8AC3E}">
        <p14:creationId xmlns:p14="http://schemas.microsoft.com/office/powerpoint/2010/main" val="796278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a:xfrm>
            <a:off x="8602287" y="6389481"/>
            <a:ext cx="2743200" cy="365125"/>
          </a:xfrm>
        </p:spPr>
        <p:txBody>
          <a:bodyPr/>
          <a:lstStyle/>
          <a:p>
            <a:fld id="{130CB025-128C-4E41-A852-3342D168E73A}" type="slidenum">
              <a:rPr lang="zh-TW" altLang="en-US" smtClean="0"/>
              <a:t>14</a:t>
            </a:fld>
            <a:endParaRPr lang="zh-TW" altLang="en-US"/>
          </a:p>
        </p:txBody>
      </p:sp>
      <p:sp>
        <p:nvSpPr>
          <p:cNvPr id="5" name="矩形 4"/>
          <p:cNvSpPr/>
          <p:nvPr/>
        </p:nvSpPr>
        <p:spPr>
          <a:xfrm>
            <a:off x="-361819" y="0"/>
            <a:ext cx="4711546" cy="523220"/>
          </a:xfrm>
          <a:prstGeom prst="rect">
            <a:avLst/>
          </a:prstGeom>
        </p:spPr>
        <p:txBody>
          <a:bodyPr wrap="none">
            <a:spAutoFit/>
          </a:bodyPr>
          <a:lstStyle/>
          <a:p>
            <a:pPr lvl="1"/>
            <a:r>
              <a:rPr lang="en-US" altLang="zh-TW" sz="2800" smtClean="0">
                <a:latin typeface="Times New Roman" panose="02020603050405020304" pitchFamily="18" charset="0"/>
                <a:cs typeface="Times New Roman" panose="02020603050405020304" pitchFamily="18" charset="0"/>
              </a:rPr>
              <a:t>2.5</a:t>
            </a:r>
            <a:r>
              <a:rPr lang="en-US" altLang="zh-TW" sz="2800" smtClean="0">
                <a:latin typeface="Times New Roman" panose="02020603050405020304" pitchFamily="18" charset="0"/>
                <a:cs typeface="Times New Roman" panose="02020603050405020304" pitchFamily="18" charset="0"/>
              </a:rPr>
              <a:t> Evaluation Metrics (1/2)</a:t>
            </a:r>
            <a:endParaRPr lang="en-US" altLang="zh-TW" sz="2800" smtClean="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矩形 1"/>
              <p:cNvSpPr/>
              <p:nvPr/>
            </p:nvSpPr>
            <p:spPr>
              <a:xfrm>
                <a:off x="-361819" y="1186060"/>
                <a:ext cx="8088284" cy="749564"/>
              </a:xfrm>
              <a:prstGeom prst="rect">
                <a:avLst/>
              </a:prstGeom>
            </p:spPr>
            <p:txBody>
              <a:bodyPr wrap="square">
                <a:spAutoFit/>
              </a:bodyPr>
              <a:lstStyle/>
              <a:p>
                <a:pPr marL="304800" indent="304800" algn="just">
                  <a:lnSpc>
                    <a:spcPct val="150000"/>
                  </a:lnSpc>
                  <a:spcAft>
                    <a:spcPts val="0"/>
                  </a:spcAft>
                </a:pPr>
                <a14:m>
                  <m:oMath xmlns:m="http://schemas.openxmlformats.org/officeDocument/2006/math">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Accuracy</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f>
                      <m:fPr>
                        <m:ctrlPr>
                          <a:rPr lang="zh-TW" altLang="zh-TW"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Positive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Negative</m:t>
                        </m:r>
                      </m:num>
                      <m:den>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Positive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Negative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False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Postive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False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Negative</m:t>
                        </m:r>
                      </m:den>
                    </m:f>
                  </m:oMath>
                </a14:m>
                <a:r>
                  <a:rPr lang="en-US" altLang="zh-TW"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(1)</a:t>
                </a:r>
                <a:endParaRPr lang="zh-TW" altLang="zh-TW" kern="100">
                  <a:latin typeface="Calibri" panose="020F0502020204030204" pitchFamily="34" charset="0"/>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361819" y="1186060"/>
                <a:ext cx="8088284" cy="749564"/>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361819" y="3466472"/>
                <a:ext cx="8964106" cy="749564"/>
              </a:xfrm>
              <a:prstGeom prst="rect">
                <a:avLst/>
              </a:prstGeom>
            </p:spPr>
            <p:txBody>
              <a:bodyPr wrap="square">
                <a:spAutoFit/>
              </a:bodyPr>
              <a:lstStyle/>
              <a:p>
                <a:pPr marL="304800" indent="304800" algn="just">
                  <a:lnSpc>
                    <a:spcPct val="150000"/>
                  </a:lnSpc>
                  <a:spcAft>
                    <a:spcPts val="0"/>
                  </a:spcAft>
                </a:pPr>
                <a14:m>
                  <m:oMath xmlns:m="http://schemas.openxmlformats.org/officeDocument/2006/math">
                    <m:r>
                      <m:rPr>
                        <m:sty m:val="p"/>
                      </m:rPr>
                      <a:rPr lang="en-US" altLang="zh-TW" kern="100" smtClean="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Sensitivity</m:t>
                    </m:r>
                    <m:r>
                      <a:rPr lang="en-US" altLang="zh-TW" kern="100" smtClean="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f>
                      <m:fPr>
                        <m:ctrlPr>
                          <a:rPr lang="zh-TW" altLang="zh-TW"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Positive</m:t>
                        </m:r>
                      </m:num>
                      <m:den>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Positive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False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Negative</m:t>
                        </m:r>
                      </m:den>
                    </m:f>
                  </m:oMath>
                </a14:m>
                <a:r>
                  <a:rPr lang="en-US" altLang="zh-TW"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(2)</a:t>
                </a:r>
                <a:endParaRPr lang="zh-TW" altLang="zh-TW" kern="100">
                  <a:latin typeface="Calibri" panose="020F0502020204030204" pitchFamily="34" charset="0"/>
                  <a:cs typeface="Times New Roman" panose="02020603050405020304" pitchFamily="18" charset="0"/>
                </a:endParaRPr>
              </a:p>
            </p:txBody>
          </p:sp>
        </mc:Choice>
        <mc:Fallback>
          <p:sp>
            <p:nvSpPr>
              <p:cNvPr id="3" name="矩形 2"/>
              <p:cNvSpPr>
                <a:spLocks noRot="1" noChangeAspect="1" noMove="1" noResize="1" noEditPoints="1" noAdjustHandles="1" noChangeArrowheads="1" noChangeShapeType="1" noTextEdit="1"/>
              </p:cNvSpPr>
              <p:nvPr/>
            </p:nvSpPr>
            <p:spPr>
              <a:xfrm>
                <a:off x="-361819" y="3466472"/>
                <a:ext cx="8964106" cy="749564"/>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244800" y="5693337"/>
                <a:ext cx="8981476" cy="696729"/>
              </a:xfrm>
              <a:prstGeom prst="rect">
                <a:avLst/>
              </a:prstGeom>
            </p:spPr>
            <p:txBody>
              <a:bodyPr wrap="square">
                <a:spAutoFit/>
              </a:bodyPr>
              <a:lstStyle/>
              <a:p>
                <a:pPr marL="609600" algn="just">
                  <a:lnSpc>
                    <a:spcPct val="150000"/>
                  </a:lnSpc>
                  <a:spcAft>
                    <a:spcPts val="0"/>
                  </a:spcAft>
                </a:pPr>
                <a14:m>
                  <m:oMath xmlns:m="http://schemas.openxmlformats.org/officeDocument/2006/math">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Precision</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m:t>
                    </m:r>
                    <m:f>
                      <m:fPr>
                        <m:ctrlPr>
                          <a:rPr lang="zh-TW" altLang="zh-TW"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Positive</m:t>
                        </m:r>
                      </m:num>
                      <m:den>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Positive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False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Positive</m:t>
                        </m:r>
                      </m:den>
                    </m:f>
                  </m:oMath>
                </a14:m>
                <a:r>
                  <a:rPr lang="en-US" altLang="zh-TW"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(3)</a:t>
                </a:r>
                <a:endParaRPr lang="zh-TW" altLang="zh-TW" kern="100">
                  <a:latin typeface="Calibri" panose="020F0502020204030204" pitchFamily="34" charset="0"/>
                  <a:cs typeface="Times New Roman" panose="02020603050405020304" pitchFamily="18" charset="0"/>
                </a:endParaRPr>
              </a:p>
            </p:txBody>
          </p:sp>
        </mc:Choice>
        <mc:Fallback>
          <p:sp>
            <p:nvSpPr>
              <p:cNvPr id="7" name="矩形 6"/>
              <p:cNvSpPr>
                <a:spLocks noRot="1" noChangeAspect="1" noMove="1" noResize="1" noEditPoints="1" noAdjustHandles="1" noChangeArrowheads="1" noChangeShapeType="1" noTextEdit="1"/>
              </p:cNvSpPr>
              <p:nvPr/>
            </p:nvSpPr>
            <p:spPr>
              <a:xfrm>
                <a:off x="-244800" y="5693337"/>
                <a:ext cx="8981476" cy="696729"/>
              </a:xfrm>
              <a:prstGeom prst="rect">
                <a:avLst/>
              </a:prstGeom>
              <a:blipFill>
                <a:blip r:embed="rId4"/>
                <a:stretch>
                  <a:fillRect/>
                </a:stretch>
              </a:blipFill>
            </p:spPr>
            <p:txBody>
              <a:bodyPr/>
              <a:lstStyle/>
              <a:p>
                <a:r>
                  <a:rPr lang="zh-TW" altLang="en-US">
                    <a:noFill/>
                  </a:rPr>
                  <a:t> </a:t>
                </a:r>
              </a:p>
            </p:txBody>
          </p:sp>
        </mc:Fallback>
      </mc:AlternateContent>
      <p:sp>
        <p:nvSpPr>
          <p:cNvPr id="14" name="矩形 13"/>
          <p:cNvSpPr/>
          <p:nvPr/>
        </p:nvSpPr>
        <p:spPr>
          <a:xfrm>
            <a:off x="155609" y="699017"/>
            <a:ext cx="9038267" cy="504882"/>
          </a:xfrm>
          <a:prstGeom prst="rect">
            <a:avLst/>
          </a:prstGeom>
        </p:spPr>
        <p:txBody>
          <a:bodyPr wrap="square">
            <a:spAutoFit/>
          </a:bodyPr>
          <a:lstStyle/>
          <a:p>
            <a:pPr algn="just">
              <a:lnSpc>
                <a:spcPct val="150000"/>
              </a:lnSpc>
              <a:spcAft>
                <a:spcPts val="0"/>
              </a:spcAft>
            </a:pPr>
            <a:r>
              <a:rPr lang="zh-TW" altLang="zh-TW" sz="2000"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準確率為所有樣本中，</a:t>
            </a:r>
            <a:r>
              <a:rPr lang="zh-TW" altLang="zh-TW" sz="2000" b="1"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預測正確的比例</a:t>
            </a:r>
            <a:r>
              <a:rPr lang="zh-TW" altLang="zh-TW" sz="2000"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，該指標顯示模型的綜合能力。</a:t>
            </a:r>
            <a:endParaRPr lang="zh-TW" altLang="zh-TW" sz="2000" kern="100">
              <a:latin typeface="Calibri" panose="020F0502020204030204" pitchFamily="34" charset="0"/>
              <a:cs typeface="Times New Roman" panose="02020603050405020304" pitchFamily="18" charset="0"/>
            </a:endParaRPr>
          </a:p>
        </p:txBody>
      </p:sp>
      <p:sp>
        <p:nvSpPr>
          <p:cNvPr id="15" name="矩形 14"/>
          <p:cNvSpPr/>
          <p:nvPr/>
        </p:nvSpPr>
        <p:spPr>
          <a:xfrm>
            <a:off x="155608" y="699017"/>
            <a:ext cx="9287650" cy="139579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155608" y="2529596"/>
            <a:ext cx="9395716" cy="1015663"/>
          </a:xfrm>
          <a:prstGeom prst="rect">
            <a:avLst/>
          </a:prstGeom>
        </p:spPr>
        <p:txBody>
          <a:bodyPr wrap="square">
            <a:spAutoFit/>
          </a:bodyPr>
          <a:lstStyle/>
          <a:p>
            <a:r>
              <a:rPr lang="zh-TW" altLang="zh-TW" sz="20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敏感度則代表在所有陽性樣本中，</a:t>
            </a:r>
            <a:r>
              <a:rPr lang="zh-TW" altLang="zh-TW" sz="2000" b="1">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正確預測為陽性的樣本比例</a:t>
            </a:r>
            <a:r>
              <a:rPr lang="zh-TW" altLang="zh-TW" sz="20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，該指標在醫療領域中十分重要，它代表著漏檢測的風險這在醫療領域上是具有較大的代價，在統計學上我們又稱之為</a:t>
            </a:r>
            <a:r>
              <a:rPr lang="zh-TW" altLang="zh-TW" sz="2000">
                <a:latin typeface="Times New Roman" panose="02020603050405020304" pitchFamily="18" charset="0"/>
                <a:ea typeface="標楷體" panose="03000509000000000000" pitchFamily="65" charset="-120"/>
                <a:cs typeface="Times New Roman" panose="02020603050405020304" pitchFamily="18" charset="0"/>
              </a:rPr>
              <a:t>型一誤差</a:t>
            </a:r>
            <a:r>
              <a:rPr lang="en-US" altLang="zh-TW" sz="2000">
                <a:latin typeface="Times New Roman" panose="02020603050405020304" pitchFamily="18" charset="0"/>
                <a:ea typeface="標楷體" panose="03000509000000000000" pitchFamily="65" charset="-120"/>
              </a:rPr>
              <a:t>(Type I error)</a:t>
            </a:r>
            <a:r>
              <a:rPr lang="zh-TW" altLang="zh-TW" sz="20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000"/>
          </a:p>
        </p:txBody>
      </p:sp>
      <p:sp>
        <p:nvSpPr>
          <p:cNvPr id="17" name="矩形 16"/>
          <p:cNvSpPr/>
          <p:nvPr/>
        </p:nvSpPr>
        <p:spPr>
          <a:xfrm>
            <a:off x="155608" y="2486352"/>
            <a:ext cx="9287650" cy="1787185"/>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155608" y="4677674"/>
            <a:ext cx="9287650" cy="1015663"/>
          </a:xfrm>
          <a:prstGeom prst="rect">
            <a:avLst/>
          </a:prstGeom>
        </p:spPr>
        <p:txBody>
          <a:bodyPr wrap="square">
            <a:spAutoFit/>
          </a:bodyPr>
          <a:lstStyle/>
          <a:p>
            <a:pPr algn="just">
              <a:lnSpc>
                <a:spcPct val="150000"/>
              </a:lnSpc>
              <a:spcAft>
                <a:spcPts val="0"/>
              </a:spcAft>
            </a:pPr>
            <a:r>
              <a:rPr lang="zh-TW" altLang="zh-TW" sz="20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精確度則衡量陽性預測的準確性，通過測量正確預測的陽性樣本佔所有陽性預測的比例來實現。</a:t>
            </a:r>
            <a:r>
              <a:rPr lang="zh-TW" altLang="zh-TW" sz="2000" b="1">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該指標顯示模型減少偽陽性的能力</a:t>
            </a:r>
            <a:r>
              <a:rPr lang="zh-TW" altLang="zh-TW" sz="20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19" name="矩形 18"/>
          <p:cNvSpPr/>
          <p:nvPr/>
        </p:nvSpPr>
        <p:spPr>
          <a:xfrm>
            <a:off x="155608" y="4708326"/>
            <a:ext cx="9287650" cy="1787185"/>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11858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15</a:t>
            </a:fld>
            <a:endParaRPr lang="zh-TW" altLang="en-US"/>
          </a:p>
        </p:txBody>
      </p:sp>
      <mc:AlternateContent xmlns:mc="http://schemas.openxmlformats.org/markup-compatibility/2006">
        <mc:Choice xmlns:a14="http://schemas.microsoft.com/office/drawing/2010/main" Requires="a14">
          <p:sp>
            <p:nvSpPr>
              <p:cNvPr id="5" name="矩形 4"/>
              <p:cNvSpPr/>
              <p:nvPr/>
            </p:nvSpPr>
            <p:spPr>
              <a:xfrm>
                <a:off x="-243998" y="4430754"/>
                <a:ext cx="8107837" cy="748603"/>
              </a:xfrm>
              <a:prstGeom prst="rect">
                <a:avLst/>
              </a:prstGeom>
            </p:spPr>
            <p:txBody>
              <a:bodyPr wrap="square">
                <a:spAutoFit/>
              </a:bodyPr>
              <a:lstStyle/>
              <a:p>
                <a:pPr marL="304800" indent="304800" algn="just">
                  <a:lnSpc>
                    <a:spcPct val="150000"/>
                  </a:lnSpc>
                  <a:spcAft>
                    <a:spcPts val="0"/>
                  </a:spcAft>
                </a:pPr>
                <a14:m>
                  <m:oMath xmlns:m="http://schemas.openxmlformats.org/officeDocument/2006/math">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F</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1</m:t>
                    </m:r>
                    <m:r>
                      <a:rPr lang="en-US" altLang="zh-TW" i="1"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Score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=2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x</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f>
                      <m:fPr>
                        <m:ctrlPr>
                          <a:rPr lang="zh-TW" altLang="zh-TW"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Precision</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x</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Sensitivity</m:t>
                        </m:r>
                      </m:num>
                      <m:den>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Precision</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Sensitivitye</m:t>
                        </m:r>
                      </m:den>
                    </m:f>
                  </m:oMath>
                </a14:m>
                <a:r>
                  <a:rPr lang="en-US" altLang="zh-TW"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(6)</a:t>
                </a:r>
                <a:endParaRPr lang="zh-TW" altLang="zh-TW" kern="100">
                  <a:latin typeface="Calibri" panose="020F0502020204030204" pitchFamily="34" charset="0"/>
                  <a:cs typeface="Times New Roman" panose="020206030504050203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243998" y="4430754"/>
                <a:ext cx="8107837" cy="748603"/>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385981" y="6199052"/>
                <a:ext cx="7369793" cy="499945"/>
              </a:xfrm>
              <a:prstGeom prst="rect">
                <a:avLst/>
              </a:prstGeom>
            </p:spPr>
            <p:txBody>
              <a:bodyPr wrap="square">
                <a:spAutoFit/>
              </a:bodyPr>
              <a:lstStyle/>
              <a:p>
                <a14:m>
                  <m:oMath xmlns:m="http://schemas.openxmlformats.org/officeDocument/2006/math">
                    <m:r>
                      <m:rPr>
                        <m:sty m:val="p"/>
                      </m:rP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IoU</m:t>
                    </m:r>
                    <m: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f>
                      <m:fPr>
                        <m:ctrlPr>
                          <a:rPr lang="zh-TW" altLang="zh-TW"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Area</m:t>
                        </m:r>
                        <m: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of</m:t>
                        </m:r>
                        <m: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Intersection</m:t>
                        </m:r>
                      </m:num>
                      <m:den>
                        <m:r>
                          <m:rPr>
                            <m:sty m:val="p"/>
                          </m:rP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Area</m:t>
                        </m:r>
                        <m: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of</m:t>
                        </m:r>
                        <m: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Union</m:t>
                        </m:r>
                      </m:den>
                    </m:f>
                  </m:oMath>
                </a14:m>
                <a:r>
                  <a:rPr lang="en-US" altLang="zh-TW">
                    <a:solidFill>
                      <a:srgbClr val="000000"/>
                    </a:solidFill>
                    <a:latin typeface="Times New Roman" panose="02020603050405020304" pitchFamily="18" charset="0"/>
                    <a:ea typeface="標楷體" panose="03000509000000000000" pitchFamily="65" charset="-120"/>
                  </a:rPr>
                  <a:t>                                              (7) </a:t>
                </a:r>
                <a:endParaRPr lang="zh-TW" altLang="en-US"/>
              </a:p>
            </p:txBody>
          </p:sp>
        </mc:Choice>
        <mc:Fallback>
          <p:sp>
            <p:nvSpPr>
              <p:cNvPr id="6" name="矩形 5"/>
              <p:cNvSpPr>
                <a:spLocks noRot="1" noChangeAspect="1" noMove="1" noResize="1" noEditPoints="1" noAdjustHandles="1" noChangeArrowheads="1" noChangeShapeType="1" noTextEdit="1"/>
              </p:cNvSpPr>
              <p:nvPr/>
            </p:nvSpPr>
            <p:spPr>
              <a:xfrm>
                <a:off x="385981" y="6199052"/>
                <a:ext cx="7369793" cy="499945"/>
              </a:xfrm>
              <a:prstGeom prst="rect">
                <a:avLst/>
              </a:prstGeom>
              <a:blipFill>
                <a:blip r:embed="rId3"/>
                <a:stretch>
                  <a:fillRect b="-609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243999" y="2836981"/>
                <a:ext cx="8307343" cy="749564"/>
              </a:xfrm>
              <a:prstGeom prst="rect">
                <a:avLst/>
              </a:prstGeom>
            </p:spPr>
            <p:txBody>
              <a:bodyPr wrap="square">
                <a:spAutoFit/>
              </a:bodyPr>
              <a:lstStyle/>
              <a:p>
                <a:pPr marL="304800" indent="304800" algn="just">
                  <a:lnSpc>
                    <a:spcPct val="150000"/>
                  </a:lnSpc>
                  <a:spcAft>
                    <a:spcPts val="0"/>
                  </a:spcAft>
                </a:pPr>
                <a14:m>
                  <m:oMath xmlns:m="http://schemas.openxmlformats.org/officeDocument/2006/math">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NPV</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m:t>
                    </m:r>
                    <m:f>
                      <m:fPr>
                        <m:ctrlPr>
                          <a:rPr lang="zh-TW" altLang="zh-TW"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Negative</m:t>
                        </m:r>
                      </m:num>
                      <m:den>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Negative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False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Negative</m:t>
                        </m:r>
                      </m:den>
                    </m:f>
                  </m:oMath>
                </a14:m>
                <a:r>
                  <a:rPr lang="en-US" altLang="zh-TW"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(5)</a:t>
                </a:r>
                <a:endParaRPr lang="zh-TW" altLang="zh-TW" kern="100">
                  <a:latin typeface="Calibri" panose="020F0502020204030204" pitchFamily="34" charset="0"/>
                  <a:cs typeface="Times New Roman" panose="02020603050405020304" pitchFamily="18" charset="0"/>
                </a:endParaRPr>
              </a:p>
            </p:txBody>
          </p:sp>
        </mc:Choice>
        <mc:Fallback>
          <p:sp>
            <p:nvSpPr>
              <p:cNvPr id="7" name="矩形 6"/>
              <p:cNvSpPr>
                <a:spLocks noRot="1" noChangeAspect="1" noMove="1" noResize="1" noEditPoints="1" noAdjustHandles="1" noChangeArrowheads="1" noChangeShapeType="1" noTextEdit="1"/>
              </p:cNvSpPr>
              <p:nvPr/>
            </p:nvSpPr>
            <p:spPr>
              <a:xfrm>
                <a:off x="-243999" y="2836981"/>
                <a:ext cx="8307343" cy="749564"/>
              </a:xfrm>
              <a:prstGeom prst="rect">
                <a:avLst/>
              </a:prstGeom>
              <a:blipFill>
                <a:blip r:embed="rId4"/>
                <a:stretch>
                  <a:fillRect/>
                </a:stretch>
              </a:blipFill>
            </p:spPr>
            <p:txBody>
              <a:bodyPr/>
              <a:lstStyle/>
              <a:p>
                <a:r>
                  <a:rPr lang="zh-TW" altLang="en-US">
                    <a:noFill/>
                  </a:rPr>
                  <a:t> </a:t>
                </a:r>
              </a:p>
            </p:txBody>
          </p:sp>
        </mc:Fallback>
      </mc:AlternateContent>
      <p:sp>
        <p:nvSpPr>
          <p:cNvPr id="8" name="矩形 7"/>
          <p:cNvSpPr/>
          <p:nvPr/>
        </p:nvSpPr>
        <p:spPr>
          <a:xfrm>
            <a:off x="-361819" y="0"/>
            <a:ext cx="4711546" cy="523220"/>
          </a:xfrm>
          <a:prstGeom prst="rect">
            <a:avLst/>
          </a:prstGeom>
        </p:spPr>
        <p:txBody>
          <a:bodyPr wrap="none">
            <a:spAutoFit/>
          </a:bodyPr>
          <a:lstStyle/>
          <a:p>
            <a:pPr lvl="1"/>
            <a:r>
              <a:rPr lang="en-US" altLang="zh-TW" sz="2800" smtClean="0">
                <a:latin typeface="Times New Roman" panose="02020603050405020304" pitchFamily="18" charset="0"/>
                <a:cs typeface="Times New Roman" panose="02020603050405020304" pitchFamily="18" charset="0"/>
              </a:rPr>
              <a:t>2.5</a:t>
            </a:r>
            <a:r>
              <a:rPr lang="en-US" altLang="zh-TW" sz="2800" smtClean="0">
                <a:latin typeface="Times New Roman" panose="02020603050405020304" pitchFamily="18" charset="0"/>
                <a:cs typeface="Times New Roman" panose="02020603050405020304" pitchFamily="18" charset="0"/>
              </a:rPr>
              <a:t> Evaluation Metrics (2/2)</a:t>
            </a:r>
            <a:endParaRPr lang="en-US" altLang="zh-TW" sz="2800" smtClean="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矩形 8"/>
              <p:cNvSpPr/>
              <p:nvPr/>
            </p:nvSpPr>
            <p:spPr>
              <a:xfrm>
                <a:off x="-361820" y="1404067"/>
                <a:ext cx="8225659" cy="749564"/>
              </a:xfrm>
              <a:prstGeom prst="rect">
                <a:avLst/>
              </a:prstGeom>
            </p:spPr>
            <p:txBody>
              <a:bodyPr wrap="square">
                <a:spAutoFit/>
              </a:bodyPr>
              <a:lstStyle/>
              <a:p>
                <a:pPr marL="609600" algn="just">
                  <a:lnSpc>
                    <a:spcPct val="150000"/>
                  </a:lnSpc>
                  <a:spcAft>
                    <a:spcPts val="0"/>
                  </a:spcAft>
                </a:pPr>
                <a14:m>
                  <m:oMath xmlns:m="http://schemas.openxmlformats.org/officeDocument/2006/math">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Specificity</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m:t>
                    </m:r>
                    <m:f>
                      <m:fPr>
                        <m:ctrlPr>
                          <a:rPr lang="zh-TW" altLang="zh-TW"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Negative</m:t>
                        </m:r>
                      </m:num>
                      <m:den>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Negative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False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Positive</m:t>
                        </m:r>
                      </m:den>
                    </m:f>
                  </m:oMath>
                </a14:m>
                <a:r>
                  <a:rPr lang="en-US" altLang="zh-TW"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(4)</a:t>
                </a:r>
                <a:endParaRPr lang="zh-TW" altLang="zh-TW" kern="100">
                  <a:latin typeface="Calibri" panose="020F0502020204030204" pitchFamily="34" charset="0"/>
                  <a:cs typeface="Times New Roman" panose="02020603050405020304" pitchFamily="18" charset="0"/>
                </a:endParaRPr>
              </a:p>
            </p:txBody>
          </p:sp>
        </mc:Choice>
        <mc:Fallback>
          <p:sp>
            <p:nvSpPr>
              <p:cNvPr id="9" name="矩形 8"/>
              <p:cNvSpPr>
                <a:spLocks noRot="1" noChangeAspect="1" noMove="1" noResize="1" noEditPoints="1" noAdjustHandles="1" noChangeArrowheads="1" noChangeShapeType="1" noTextEdit="1"/>
              </p:cNvSpPr>
              <p:nvPr/>
            </p:nvSpPr>
            <p:spPr>
              <a:xfrm>
                <a:off x="-361820" y="1404067"/>
                <a:ext cx="8225659" cy="749564"/>
              </a:xfrm>
              <a:prstGeom prst="rect">
                <a:avLst/>
              </a:prstGeom>
              <a:blipFill>
                <a:blip r:embed="rId5"/>
                <a:stretch>
                  <a:fillRect/>
                </a:stretch>
              </a:blipFill>
            </p:spPr>
            <p:txBody>
              <a:bodyPr/>
              <a:lstStyle/>
              <a:p>
                <a:r>
                  <a:rPr lang="zh-TW" altLang="en-US">
                    <a:noFill/>
                  </a:rPr>
                  <a:t> </a:t>
                </a:r>
              </a:p>
            </p:txBody>
          </p:sp>
        </mc:Fallback>
      </mc:AlternateContent>
      <p:sp>
        <p:nvSpPr>
          <p:cNvPr id="10" name="矩形 9"/>
          <p:cNvSpPr/>
          <p:nvPr/>
        </p:nvSpPr>
        <p:spPr>
          <a:xfrm>
            <a:off x="113605" y="523220"/>
            <a:ext cx="8614758" cy="1015663"/>
          </a:xfrm>
          <a:prstGeom prst="rect">
            <a:avLst/>
          </a:prstGeom>
        </p:spPr>
        <p:txBody>
          <a:bodyPr wrap="square">
            <a:spAutoFit/>
          </a:bodyPr>
          <a:lstStyle/>
          <a:p>
            <a:pPr algn="just">
              <a:lnSpc>
                <a:spcPct val="150000"/>
              </a:lnSpc>
              <a:spcAft>
                <a:spcPts val="0"/>
              </a:spcAft>
            </a:pPr>
            <a:r>
              <a:rPr lang="zh-TW" altLang="zh-TW" sz="2000"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特異度是指實際為陰性的樣本中，判斷為陰性的比例（例如真正未生病的人中，被醫院判斷為未生病者的比例）。</a:t>
            </a:r>
            <a:r>
              <a:rPr lang="zh-TW" altLang="zh-TW" sz="2000" b="1"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該指標顯示模型減少偽陽性的能力</a:t>
            </a:r>
            <a:r>
              <a:rPr lang="zh-TW" altLang="zh-TW" sz="2000"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2000" kern="100">
              <a:latin typeface="Calibri" panose="020F0502020204030204" pitchFamily="34" charset="0"/>
              <a:cs typeface="Times New Roman" panose="02020603050405020304" pitchFamily="18" charset="0"/>
            </a:endParaRPr>
          </a:p>
        </p:txBody>
      </p:sp>
      <p:sp>
        <p:nvSpPr>
          <p:cNvPr id="11" name="矩形 10"/>
          <p:cNvSpPr/>
          <p:nvPr/>
        </p:nvSpPr>
        <p:spPr>
          <a:xfrm>
            <a:off x="113605" y="2332099"/>
            <a:ext cx="9006619" cy="504882"/>
          </a:xfrm>
          <a:prstGeom prst="rect">
            <a:avLst/>
          </a:prstGeom>
        </p:spPr>
        <p:txBody>
          <a:bodyPr wrap="square">
            <a:spAutoFit/>
          </a:bodyPr>
          <a:lstStyle/>
          <a:p>
            <a:pPr algn="just">
              <a:lnSpc>
                <a:spcPct val="150000"/>
              </a:lnSpc>
              <a:spcAft>
                <a:spcPts val="0"/>
              </a:spcAft>
            </a:pPr>
            <a:r>
              <a:rPr lang="zh-TW" altLang="zh-TW" sz="2000"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陰性預測值是指在所有陰性樣本中，</a:t>
            </a:r>
            <a:r>
              <a:rPr lang="zh-TW" altLang="zh-TW" sz="2000" b="1"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被正確預測為陰性樣本的比例。</a:t>
            </a:r>
            <a:endParaRPr lang="zh-TW" altLang="zh-TW" sz="2000" b="1" kern="100">
              <a:latin typeface="Calibri" panose="020F0502020204030204" pitchFamily="34" charset="0"/>
              <a:cs typeface="Times New Roman" panose="02020603050405020304" pitchFamily="18" charset="0"/>
            </a:endParaRPr>
          </a:p>
        </p:txBody>
      </p:sp>
      <p:sp>
        <p:nvSpPr>
          <p:cNvPr id="12" name="矩形 11"/>
          <p:cNvSpPr/>
          <p:nvPr/>
        </p:nvSpPr>
        <p:spPr>
          <a:xfrm>
            <a:off x="155608" y="654504"/>
            <a:ext cx="9287650" cy="1473554"/>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155608" y="2259342"/>
            <a:ext cx="9287650" cy="1389945"/>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155608" y="3868421"/>
            <a:ext cx="9046581" cy="707886"/>
          </a:xfrm>
          <a:prstGeom prst="rect">
            <a:avLst/>
          </a:prstGeom>
        </p:spPr>
        <p:txBody>
          <a:bodyPr wrap="square">
            <a:spAutoFit/>
          </a:bodyPr>
          <a:lstStyle/>
          <a:p>
            <a:r>
              <a:rPr lang="zh-TW" altLang="zh-TW" sz="2000" kern="100">
                <a:latin typeface="Times New Roman" panose="02020603050405020304" pitchFamily="18" charset="0"/>
                <a:ea typeface="標楷體" panose="03000509000000000000" pitchFamily="65" charset="-120"/>
                <a:cs typeface="Times New Roman" panose="02020603050405020304" pitchFamily="18" charset="0"/>
              </a:rPr>
              <a:t>偵測</a:t>
            </a:r>
            <a:r>
              <a:rPr lang="zh-TW" altLang="zh-TW" sz="2000" kern="100">
                <a:latin typeface="Times New Roman" panose="02020603050405020304" pitchFamily="18" charset="0"/>
                <a:ea typeface="標楷體" panose="03000509000000000000" pitchFamily="65" charset="-120"/>
                <a:cs typeface="Times New Roman" panose="02020603050405020304" pitchFamily="18" charset="0"/>
              </a:rPr>
              <a:t>相關</a:t>
            </a:r>
            <a:r>
              <a:rPr lang="zh-TW" altLang="zh-TW" sz="2000" kern="100" smtClean="0">
                <a:latin typeface="Times New Roman" panose="02020603050405020304" pitchFamily="18" charset="0"/>
                <a:ea typeface="標楷體" panose="03000509000000000000" pitchFamily="65" charset="-120"/>
                <a:cs typeface="Times New Roman" panose="02020603050405020304" pitchFamily="18" charset="0"/>
              </a:rPr>
              <a:t>的</a:t>
            </a:r>
            <a:r>
              <a:rPr lang="zh-TW" altLang="en-US" sz="2000" kern="100">
                <a:latin typeface="Times New Roman" panose="02020603050405020304" pitchFamily="18" charset="0"/>
                <a:ea typeface="標楷體" panose="03000509000000000000" pitchFamily="65" charset="-120"/>
                <a:cs typeface="Times New Roman" panose="02020603050405020304" pitchFamily="18" charset="0"/>
              </a:rPr>
              <a:t>演算法</a:t>
            </a:r>
            <a:r>
              <a:rPr lang="zh-TW" altLang="zh-TW" sz="2000" kern="100" smtClean="0">
                <a:latin typeface="Times New Roman" panose="02020603050405020304" pitchFamily="18" charset="0"/>
                <a:ea typeface="標楷體" panose="03000509000000000000" pitchFamily="65" charset="-120"/>
                <a:cs typeface="Times New Roman" panose="02020603050405020304" pitchFamily="18" charset="0"/>
              </a:rPr>
              <a:t>中</a:t>
            </a:r>
            <a:r>
              <a:rPr lang="zh-TW" altLang="zh-TW" sz="2000" kern="100">
                <a:latin typeface="Times New Roman" panose="02020603050405020304" pitchFamily="18" charset="0"/>
                <a:ea typeface="標楷體" panose="03000509000000000000" pitchFamily="65" charset="-120"/>
                <a:cs typeface="Times New Roman" panose="02020603050405020304" pitchFamily="18" charset="0"/>
              </a:rPr>
              <a:t>經常會分別提到</a:t>
            </a:r>
            <a:r>
              <a:rPr lang="zh-TW" altLang="zh-TW" sz="2000" b="1" kern="100">
                <a:latin typeface="Times New Roman" panose="02020603050405020304" pitchFamily="18" charset="0"/>
                <a:ea typeface="標楷體" panose="03000509000000000000" pitchFamily="65" charset="-120"/>
                <a:cs typeface="Times New Roman" panose="02020603050405020304" pitchFamily="18" charset="0"/>
              </a:rPr>
              <a:t>精確率</a:t>
            </a:r>
            <a:r>
              <a:rPr lang="zh-TW" altLang="zh-TW" sz="2000" kern="10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kern="100">
                <a:latin typeface="Times New Roman" panose="02020603050405020304" pitchFamily="18" charset="0"/>
                <a:ea typeface="標楷體" panose="03000509000000000000" pitchFamily="65" charset="-120"/>
                <a:cs typeface="Times New Roman" panose="02020603050405020304" pitchFamily="18" charset="0"/>
              </a:rPr>
              <a:t>precision</a:t>
            </a:r>
            <a:r>
              <a:rPr lang="zh-TW" altLang="zh-TW" sz="2000" kern="100">
                <a:latin typeface="Times New Roman" panose="02020603050405020304" pitchFamily="18" charset="0"/>
                <a:ea typeface="標楷體" panose="03000509000000000000" pitchFamily="65" charset="-120"/>
                <a:cs typeface="Times New Roman" panose="02020603050405020304" pitchFamily="18" charset="0"/>
              </a:rPr>
              <a:t>）和</a:t>
            </a:r>
            <a:r>
              <a:rPr lang="zh-TW" altLang="zh-TW" sz="2000" b="1" kern="100">
                <a:latin typeface="Times New Roman" panose="02020603050405020304" pitchFamily="18" charset="0"/>
                <a:ea typeface="標楷體" panose="03000509000000000000" pitchFamily="65" charset="-120"/>
                <a:cs typeface="Times New Roman" panose="02020603050405020304" pitchFamily="18" charset="0"/>
              </a:rPr>
              <a:t>召回率</a:t>
            </a:r>
            <a:r>
              <a:rPr lang="zh-TW" altLang="zh-TW" sz="2000" kern="10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kern="100">
                <a:latin typeface="Times New Roman" panose="02020603050405020304" pitchFamily="18" charset="0"/>
                <a:ea typeface="標楷體" panose="03000509000000000000" pitchFamily="65" charset="-120"/>
                <a:cs typeface="Times New Roman" panose="02020603050405020304" pitchFamily="18" charset="0"/>
              </a:rPr>
              <a:t>recall</a:t>
            </a:r>
            <a:r>
              <a:rPr lang="zh-TW" altLang="zh-TW" sz="2000" kern="10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kern="100">
                <a:latin typeface="Times New Roman" panose="02020603050405020304" pitchFamily="18" charset="0"/>
                <a:ea typeface="標楷體" panose="03000509000000000000" pitchFamily="65" charset="-120"/>
                <a:cs typeface="Times New Roman" panose="02020603050405020304" pitchFamily="18" charset="0"/>
              </a:rPr>
              <a:t>F-score</a:t>
            </a:r>
            <a:r>
              <a:rPr lang="zh-TW" altLang="zh-TW" sz="2000" kern="100">
                <a:latin typeface="Times New Roman" panose="02020603050405020304" pitchFamily="18" charset="0"/>
                <a:ea typeface="標楷體" panose="03000509000000000000" pitchFamily="65" charset="-120"/>
                <a:cs typeface="Times New Roman" panose="02020603050405020304" pitchFamily="18" charset="0"/>
              </a:rPr>
              <a:t>能</a:t>
            </a:r>
            <a:r>
              <a:rPr lang="zh-TW" altLang="zh-TW" sz="2000" b="1" kern="100">
                <a:latin typeface="Times New Roman" panose="02020603050405020304" pitchFamily="18" charset="0"/>
                <a:ea typeface="標楷體" panose="03000509000000000000" pitchFamily="65" charset="-120"/>
                <a:cs typeface="Times New Roman" panose="02020603050405020304" pitchFamily="18" charset="0"/>
              </a:rPr>
              <a:t>同時考慮這兩個數值</a:t>
            </a:r>
            <a:r>
              <a:rPr lang="zh-TW" altLang="zh-TW" sz="2000" kern="100">
                <a:latin typeface="Times New Roman" panose="02020603050405020304" pitchFamily="18" charset="0"/>
                <a:ea typeface="標楷體" panose="03000509000000000000" pitchFamily="65" charset="-120"/>
                <a:cs typeface="Times New Roman" panose="02020603050405020304" pitchFamily="18" charset="0"/>
              </a:rPr>
              <a:t>，平衡地反映這個演算法</a:t>
            </a:r>
            <a:r>
              <a:rPr lang="zh-TW" altLang="zh-TW" sz="2000" kern="10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2000" kern="100" smtClean="0">
                <a:latin typeface="Times New Roman" panose="02020603050405020304" pitchFamily="18" charset="0"/>
                <a:ea typeface="標楷體" panose="03000509000000000000" pitchFamily="65" charset="-120"/>
                <a:cs typeface="Times New Roman" panose="02020603050405020304" pitchFamily="18" charset="0"/>
              </a:rPr>
              <a:t>精</a:t>
            </a:r>
            <a:r>
              <a:rPr lang="zh-TW" altLang="en-US" sz="2000" kern="100" smtClean="0">
                <a:latin typeface="Times New Roman" panose="02020603050405020304" pitchFamily="18" charset="0"/>
                <a:ea typeface="標楷體" panose="03000509000000000000" pitchFamily="65" charset="-120"/>
                <a:cs typeface="Times New Roman" panose="02020603050405020304" pitchFamily="18" charset="0"/>
              </a:rPr>
              <a:t>確度</a:t>
            </a:r>
            <a:r>
              <a:rPr lang="zh-TW" altLang="zh-TW" sz="2000" kern="10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000" kern="1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矩形 14"/>
          <p:cNvSpPr/>
          <p:nvPr/>
        </p:nvSpPr>
        <p:spPr>
          <a:xfrm>
            <a:off x="155608" y="3793312"/>
            <a:ext cx="9287650" cy="1389945"/>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155609" y="5235789"/>
            <a:ext cx="9287649" cy="966290"/>
          </a:xfrm>
          <a:prstGeom prst="rect">
            <a:avLst/>
          </a:prstGeom>
        </p:spPr>
        <p:txBody>
          <a:bodyPr wrap="square">
            <a:spAutoFit/>
          </a:bodyPr>
          <a:lstStyle/>
          <a:p>
            <a:pPr algn="just">
              <a:lnSpc>
                <a:spcPct val="150000"/>
              </a:lnSpc>
              <a:spcAft>
                <a:spcPts val="0"/>
              </a:spcAft>
            </a:pPr>
            <a:r>
              <a:rPr lang="en-US" altLang="zh-TW" sz="2000" kern="10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IOU</a:t>
            </a:r>
            <a:r>
              <a:rPr lang="zh-TW" altLang="zh-TW" sz="2000"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表示了產生的候選框（</a:t>
            </a:r>
            <a:r>
              <a:rPr lang="en-US" altLang="zh-TW" sz="2000"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candidate bounding box</a:t>
            </a:r>
            <a:r>
              <a:rPr lang="zh-TW" altLang="zh-TW" sz="2000"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）與原始標記框（</a:t>
            </a:r>
            <a:r>
              <a:rPr lang="en-US" altLang="zh-TW" sz="2000"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ground truth bound</a:t>
            </a:r>
            <a:r>
              <a:rPr lang="zh-TW" altLang="zh-TW" sz="2000"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）的交疊率或說重疊度，也就是它們的交集與並集的比值。</a:t>
            </a:r>
            <a:endParaRPr lang="zh-TW" altLang="zh-TW" sz="2000" kern="100">
              <a:latin typeface="Calibri" panose="020F0502020204030204" pitchFamily="34" charset="0"/>
              <a:cs typeface="Times New Roman" panose="02020603050405020304" pitchFamily="18" charset="0"/>
            </a:endParaRPr>
          </a:p>
        </p:txBody>
      </p:sp>
      <p:sp>
        <p:nvSpPr>
          <p:cNvPr id="17" name="矩形 16"/>
          <p:cNvSpPr/>
          <p:nvPr/>
        </p:nvSpPr>
        <p:spPr>
          <a:xfrm>
            <a:off x="155608" y="5323418"/>
            <a:ext cx="9287650" cy="1389945"/>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18647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501496"/>
            <a:ext cx="10515600" cy="1325563"/>
          </a:xfrm>
        </p:spPr>
        <p:txBody>
          <a:bodyPr/>
          <a:lstStyle/>
          <a:p>
            <a:r>
              <a:rPr lang="en-US" altLang="zh-TW" smtClean="0">
                <a:latin typeface="Times New Roman" panose="02020603050405020304" pitchFamily="18" charset="0"/>
                <a:cs typeface="Times New Roman" panose="02020603050405020304" pitchFamily="18" charset="0"/>
              </a:rPr>
              <a:t>3. Metrics</a:t>
            </a:r>
            <a:endParaRPr lang="zh-TW" altLang="en-US">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130CB025-128C-4E41-A852-3342D168E73A}" type="slidenum">
              <a:rPr lang="zh-TW" altLang="en-US" smtClean="0"/>
              <a:t>16</a:t>
            </a:fld>
            <a:endParaRPr lang="zh-TW" altLang="en-US"/>
          </a:p>
        </p:txBody>
      </p:sp>
    </p:spTree>
    <p:extLst>
      <p:ext uri="{BB962C8B-B14F-4D97-AF65-F5344CB8AC3E}">
        <p14:creationId xmlns:p14="http://schemas.microsoft.com/office/powerpoint/2010/main" val="897815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17</a:t>
            </a:fld>
            <a:endParaRPr lang="zh-TW" altLang="en-US"/>
          </a:p>
        </p:txBody>
      </p:sp>
      <p:sp>
        <p:nvSpPr>
          <p:cNvPr id="5" name="矩形 4"/>
          <p:cNvSpPr/>
          <p:nvPr/>
        </p:nvSpPr>
        <p:spPr>
          <a:xfrm>
            <a:off x="-361819" y="0"/>
            <a:ext cx="11401121"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3.1 Based on slices space-Defnition</a:t>
            </a:r>
            <a:endParaRPr lang="en-US" altLang="zh-TW" sz="2800" smtClean="0">
              <a:latin typeface="Times New Roman" panose="02020603050405020304" pitchFamily="18" charset="0"/>
              <a:cs typeface="Times New Roman" panose="02020603050405020304" pitchFamily="18" charset="0"/>
            </a:endParaRPr>
          </a:p>
        </p:txBody>
      </p:sp>
      <p:sp>
        <p:nvSpPr>
          <p:cNvPr id="6" name="文字方塊 5"/>
          <p:cNvSpPr txBox="1"/>
          <p:nvPr/>
        </p:nvSpPr>
        <p:spPr>
          <a:xfrm>
            <a:off x="0" y="769442"/>
            <a:ext cx="7523017" cy="523220"/>
          </a:xfrm>
          <a:prstGeom prst="rect">
            <a:avLst/>
          </a:prstGeom>
          <a:noFill/>
        </p:spPr>
        <p:txBody>
          <a:bodyPr wrap="square" rtlCol="0">
            <a:spAutoFit/>
          </a:bodyPr>
          <a:lstStyle/>
          <a:p>
            <a:pPr marL="457189" indent="-457189">
              <a:buFont typeface="Arial" panose="020B0604020202020204" pitchFamily="34" charset="0"/>
              <a:buChar char="•"/>
            </a:pP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基於切片空間上評估 </a:t>
            </a:r>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YOLOv7</a:t>
            </a: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模型效能</a:t>
            </a:r>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矩形 6"/>
          <p:cNvSpPr/>
          <p:nvPr/>
        </p:nvSpPr>
        <p:spPr>
          <a:xfrm>
            <a:off x="533636" y="1688513"/>
            <a:ext cx="4054990" cy="3816429"/>
          </a:xfrm>
          <a:prstGeom prst="rect">
            <a:avLst/>
          </a:prstGeom>
        </p:spPr>
        <p:txBody>
          <a:bodyPr wrap="square">
            <a:spAutoFit/>
          </a:bodyPr>
          <a:lstStyle/>
          <a:p>
            <a:r>
              <a:rPr lang="en-US" altLang="zh-TW" sz="3200" b="1" smtClean="0">
                <a:latin typeface="Times New Roman" panose="02020603050405020304" pitchFamily="18" charset="0"/>
                <a:ea typeface="標楷體" panose="03000509000000000000" pitchFamily="65" charset="-120"/>
                <a:cs typeface="Times New Roman" panose="02020603050405020304" pitchFamily="18" charset="0"/>
              </a:rPr>
              <a:t>Definition:</a:t>
            </a:r>
          </a:p>
          <a:p>
            <a:pPr marL="285750" indent="-285750">
              <a:buFont typeface="Wingdings" panose="05000000000000000000" pitchFamily="2" charset="2"/>
              <a:buChar char="n"/>
            </a:pPr>
            <a:r>
              <a:rPr lang="en-US" altLang="zh-TW" sz="2000" b="1" smtClean="0">
                <a:latin typeface="Times New Roman" panose="02020603050405020304" pitchFamily="18" charset="0"/>
                <a:ea typeface="標楷體" panose="03000509000000000000" pitchFamily="65" charset="-120"/>
                <a:cs typeface="Times New Roman" panose="02020603050405020304" pitchFamily="18" charset="0"/>
              </a:rPr>
              <a:t>TP:</a:t>
            </a:r>
          </a:p>
          <a:p>
            <a:pPr marL="742950" lvl="1" indent="-285750">
              <a:buFont typeface="Arial" panose="020B0604020202020204" pitchFamily="34" charset="0"/>
              <a:buChar char="•"/>
            </a:pP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Slices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有腫瘤，有框腫瘤。</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n"/>
            </a:pP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TN:</a:t>
            </a:r>
          </a:p>
          <a:p>
            <a:pPr marL="742950" lvl="1" indent="-285750">
              <a:buFont typeface="Arial" panose="020B0604020202020204" pitchFamily="34" charset="0"/>
              <a:buChar char="•"/>
              <a:defRP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Slices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無腫瘤，無框腫瘤</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defRPr/>
            </a:pPr>
            <a:endParaRPr lang="en-US" altLang="zh-TW" sz="2000" b="1" dirty="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n"/>
            </a:pP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FP:</a:t>
            </a:r>
          </a:p>
          <a:p>
            <a:pPr marL="742950" lvl="1" indent="-285750">
              <a:buFont typeface="Arial" panose="020B0604020202020204" pitchFamily="34" charset="0"/>
              <a:buChar char="•"/>
              <a:defRP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Slices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無腫瘤，有框腫瘤。</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defRP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n"/>
            </a:pP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FN:</a:t>
            </a:r>
          </a:p>
          <a:p>
            <a:pPr marL="742950" lvl="1" indent="-285750">
              <a:buFont typeface="Arial" panose="020B0604020202020204" pitchFamily="34" charset="0"/>
              <a:buChar char="•"/>
              <a:defRP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Slices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有腫瘤，無框出腫瘤。</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向右箭號 7"/>
          <p:cNvSpPr/>
          <p:nvPr/>
        </p:nvSpPr>
        <p:spPr>
          <a:xfrm>
            <a:off x="4123113" y="2593571"/>
            <a:ext cx="931025" cy="174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5054138" y="2496188"/>
            <a:ext cx="6683433" cy="369332"/>
          </a:xfrm>
          <a:prstGeom prst="rect">
            <a:avLst/>
          </a:prstGeom>
          <a:noFill/>
        </p:spPr>
        <p:txBody>
          <a:bodyPr wrap="square" rtlCol="0">
            <a:spAutoFit/>
          </a:bodyPr>
          <a:lstStyle/>
          <a:p>
            <a:r>
              <a:rPr lang="zh-TW" altLang="en-US" b="1" smtClean="0">
                <a:latin typeface="標楷體" panose="03000509000000000000" pitchFamily="65" charset="-120"/>
                <a:ea typeface="標楷體" panose="03000509000000000000" pitchFamily="65" charset="-120"/>
              </a:rPr>
              <a:t>問題</a:t>
            </a:r>
            <a:r>
              <a:rPr lang="en-US" altLang="zh-TW" b="1" smtClean="0">
                <a:latin typeface="標楷體" panose="03000509000000000000" pitchFamily="65" charset="-120"/>
                <a:ea typeface="標楷體" panose="03000509000000000000" pitchFamily="65" charset="-120"/>
              </a:rPr>
              <a:t>: </a:t>
            </a:r>
            <a:r>
              <a:rPr lang="zh-TW" altLang="en-US" b="1" smtClean="0">
                <a:latin typeface="標楷體" panose="03000509000000000000" pitchFamily="65" charset="-120"/>
                <a:ea typeface="標楷體" panose="03000509000000000000" pitchFamily="65" charset="-120"/>
              </a:rPr>
              <a:t>不論腫瘤位置，只有有偵測到就會被計算</a:t>
            </a:r>
            <a:r>
              <a:rPr lang="en-US" altLang="zh-TW" b="1" smtClean="0">
                <a:latin typeface="Times New Roman" panose="02020603050405020304" pitchFamily="18" charset="0"/>
                <a:ea typeface="標楷體" panose="03000509000000000000" pitchFamily="65" charset="-120"/>
                <a:cs typeface="Times New Roman" panose="02020603050405020304" pitchFamily="18" charset="0"/>
              </a:rPr>
              <a:t>True Positive.</a:t>
            </a:r>
          </a:p>
        </p:txBody>
      </p:sp>
    </p:spTree>
    <p:extLst>
      <p:ext uri="{BB962C8B-B14F-4D97-AF65-F5344CB8AC3E}">
        <p14:creationId xmlns:p14="http://schemas.microsoft.com/office/powerpoint/2010/main" val="2855206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78817" y="1444450"/>
            <a:ext cx="3668366" cy="226191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p:cNvPicPr>
            <a:picLocks noChangeAspect="1"/>
          </p:cNvPicPr>
          <p:nvPr/>
        </p:nvPicPr>
        <p:blipFill>
          <a:blip r:embed="rId2"/>
          <a:stretch>
            <a:fillRect/>
          </a:stretch>
        </p:blipFill>
        <p:spPr>
          <a:xfrm>
            <a:off x="133144" y="2032138"/>
            <a:ext cx="1371459" cy="1535392"/>
          </a:xfrm>
          <a:prstGeom prst="rect">
            <a:avLst/>
          </a:prstGeom>
        </p:spPr>
      </p:pic>
      <p:sp>
        <p:nvSpPr>
          <p:cNvPr id="72" name="矩形 71"/>
          <p:cNvSpPr/>
          <p:nvPr/>
        </p:nvSpPr>
        <p:spPr>
          <a:xfrm>
            <a:off x="4155370" y="4016196"/>
            <a:ext cx="3720441" cy="226191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p:nvSpPr>
        <p:spPr>
          <a:xfrm>
            <a:off x="4155370" y="1436383"/>
            <a:ext cx="3717793" cy="226191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p:nvSpPr>
        <p:spPr>
          <a:xfrm>
            <a:off x="78817" y="4019566"/>
            <a:ext cx="3668366" cy="226191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sz="quarter" idx="12"/>
          </p:nvPr>
        </p:nvSpPr>
        <p:spPr>
          <a:xfrm>
            <a:off x="9448800" y="6449173"/>
            <a:ext cx="2743200" cy="365125"/>
          </a:xfrm>
        </p:spPr>
        <p:txBody>
          <a:bodyPr/>
          <a:lstStyle/>
          <a:p>
            <a:fld id="{4B84A6AA-7B7F-4523-8CAA-3C1A22EA578F}" type="slidenum">
              <a:rPr lang="zh-TW" altLang="en-US" smtClean="0"/>
              <a:t>18</a:t>
            </a:fld>
            <a:endParaRPr lang="zh-TW" altLang="en-US"/>
          </a:p>
        </p:txBody>
      </p:sp>
      <p:sp>
        <p:nvSpPr>
          <p:cNvPr id="3" name="文字方塊 2"/>
          <p:cNvSpPr txBox="1"/>
          <p:nvPr/>
        </p:nvSpPr>
        <p:spPr>
          <a:xfrm>
            <a:off x="174181" y="4142415"/>
            <a:ext cx="1473997"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Ground truth</a:t>
            </a:r>
            <a:endParaRPr lang="zh-TW" altLang="en-US" sz="1600" dirty="0">
              <a:latin typeface="Times New Roman" panose="02020603050405020304" pitchFamily="18" charset="0"/>
              <a:cs typeface="Times New Roman" panose="02020603050405020304" pitchFamily="18" charset="0"/>
            </a:endParaRPr>
          </a:p>
        </p:txBody>
      </p:sp>
      <p:sp>
        <p:nvSpPr>
          <p:cNvPr id="27" name="文字方塊 26"/>
          <p:cNvSpPr txBox="1"/>
          <p:nvPr/>
        </p:nvSpPr>
        <p:spPr>
          <a:xfrm>
            <a:off x="2323777" y="4159523"/>
            <a:ext cx="1423406"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prediction</a:t>
            </a:r>
            <a:endParaRPr lang="zh-TW" altLang="en-US" sz="1600" dirty="0">
              <a:latin typeface="Times New Roman" panose="02020603050405020304" pitchFamily="18" charset="0"/>
              <a:cs typeface="Times New Roman" panose="02020603050405020304" pitchFamily="18" charset="0"/>
            </a:endParaRPr>
          </a:p>
        </p:txBody>
      </p:sp>
      <p:sp>
        <p:nvSpPr>
          <p:cNvPr id="35" name="矩形 34"/>
          <p:cNvSpPr/>
          <p:nvPr/>
        </p:nvSpPr>
        <p:spPr>
          <a:xfrm>
            <a:off x="1795365" y="935296"/>
            <a:ext cx="4799134" cy="369332"/>
          </a:xfrm>
          <a:prstGeom prst="rect">
            <a:avLst/>
          </a:prstGeom>
        </p:spPr>
        <p:txBody>
          <a:bodyPr wrap="none">
            <a:spAutoFit/>
          </a:bodyPr>
          <a:lstStyle/>
          <a:p>
            <a:pPr marL="285750" indent="-285750">
              <a:buFont typeface="Wingdings" panose="05000000000000000000" pitchFamily="2" charset="2"/>
              <a:buChar char="u"/>
            </a:pPr>
            <a:r>
              <a:rPr lang="en-US" altLang="zh-TW" dirty="0" smtClean="0">
                <a:latin typeface="Times New Roman" panose="02020603050405020304" pitchFamily="18" charset="0"/>
                <a:cs typeface="Times New Roman" panose="02020603050405020304" pitchFamily="18" charset="0"/>
              </a:rPr>
              <a:t>(a) In </a:t>
            </a:r>
            <a:r>
              <a:rPr lang="en-US" altLang="zh-TW" dirty="0">
                <a:latin typeface="Times New Roman" panose="02020603050405020304" pitchFamily="18" charset="0"/>
                <a:cs typeface="Times New Roman" panose="02020603050405020304" pitchFamily="18" charset="0"/>
              </a:rPr>
              <a:t>various scenarios based on slices below</a:t>
            </a: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37" name="文字方塊 36"/>
          <p:cNvSpPr txBox="1"/>
          <p:nvPr/>
        </p:nvSpPr>
        <p:spPr>
          <a:xfrm>
            <a:off x="1526499" y="4881000"/>
            <a:ext cx="837835"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YOLOv7</a:t>
            </a:r>
            <a:endParaRPr lang="zh-TW" altLang="en-US" sz="1200" dirty="0">
              <a:latin typeface="Times New Roman" panose="02020603050405020304" pitchFamily="18" charset="0"/>
              <a:cs typeface="Times New Roman" panose="02020603050405020304" pitchFamily="18" charset="0"/>
            </a:endParaRPr>
          </a:p>
        </p:txBody>
      </p:sp>
      <p:sp>
        <p:nvSpPr>
          <p:cNvPr id="39" name="弧形箭號 (下彎) 38"/>
          <p:cNvSpPr/>
          <p:nvPr/>
        </p:nvSpPr>
        <p:spPr>
          <a:xfrm>
            <a:off x="1495744" y="5140999"/>
            <a:ext cx="828510" cy="26326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0" name="文字方塊 39"/>
          <p:cNvSpPr txBox="1"/>
          <p:nvPr/>
        </p:nvSpPr>
        <p:spPr>
          <a:xfrm>
            <a:off x="1664839" y="3972341"/>
            <a:ext cx="575918" cy="369332"/>
          </a:xfrm>
          <a:prstGeom prst="rect">
            <a:avLst/>
          </a:prstGeom>
          <a:noFill/>
        </p:spPr>
        <p:txBody>
          <a:bodyPr wrap="square" rtlCol="0">
            <a:spAutoFit/>
          </a:bodyPr>
          <a:lstStyle/>
          <a:p>
            <a:r>
              <a:rPr lang="en-US" altLang="zh-TW" b="1" dirty="0" smtClean="0">
                <a:solidFill>
                  <a:srgbClr val="FF0000"/>
                </a:solidFill>
                <a:latin typeface="Times New Roman" panose="02020603050405020304" pitchFamily="18" charset="0"/>
                <a:cs typeface="Times New Roman" panose="02020603050405020304" pitchFamily="18" charset="0"/>
              </a:rPr>
              <a:t>FN</a:t>
            </a:r>
            <a:endParaRPr lang="zh-TW" altLang="en-US" b="1" dirty="0">
              <a:solidFill>
                <a:srgbClr val="FF0000"/>
              </a:solidFill>
              <a:latin typeface="Times New Roman" panose="02020603050405020304" pitchFamily="18" charset="0"/>
              <a:cs typeface="Times New Roman" panose="02020603050405020304" pitchFamily="18" charset="0"/>
            </a:endParaRPr>
          </a:p>
        </p:txBody>
      </p:sp>
      <p:sp>
        <p:nvSpPr>
          <p:cNvPr id="41" name="文字方塊 40"/>
          <p:cNvSpPr txBox="1"/>
          <p:nvPr/>
        </p:nvSpPr>
        <p:spPr>
          <a:xfrm>
            <a:off x="174181" y="1699384"/>
            <a:ext cx="1473997"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Ground truth</a:t>
            </a:r>
            <a:endParaRPr lang="zh-TW" altLang="en-US" sz="1600" dirty="0">
              <a:latin typeface="Times New Roman" panose="02020603050405020304" pitchFamily="18" charset="0"/>
              <a:cs typeface="Times New Roman" panose="02020603050405020304" pitchFamily="18" charset="0"/>
            </a:endParaRPr>
          </a:p>
        </p:txBody>
      </p:sp>
      <p:sp>
        <p:nvSpPr>
          <p:cNvPr id="42" name="文字方塊 41"/>
          <p:cNvSpPr txBox="1"/>
          <p:nvPr/>
        </p:nvSpPr>
        <p:spPr>
          <a:xfrm>
            <a:off x="2326425" y="1699384"/>
            <a:ext cx="1423406"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prediction</a:t>
            </a:r>
            <a:endParaRPr lang="zh-TW" altLang="en-US" sz="1600" dirty="0">
              <a:latin typeface="Times New Roman" panose="02020603050405020304" pitchFamily="18" charset="0"/>
              <a:cs typeface="Times New Roman" panose="02020603050405020304" pitchFamily="18" charset="0"/>
            </a:endParaRPr>
          </a:p>
        </p:txBody>
      </p:sp>
      <p:sp>
        <p:nvSpPr>
          <p:cNvPr id="46" name="文字方塊 45"/>
          <p:cNvSpPr txBox="1"/>
          <p:nvPr/>
        </p:nvSpPr>
        <p:spPr>
          <a:xfrm>
            <a:off x="1519259" y="2379186"/>
            <a:ext cx="837835"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YOLOv7</a:t>
            </a:r>
            <a:endParaRPr lang="zh-TW" altLang="en-US" sz="1200" dirty="0">
              <a:latin typeface="Times New Roman" panose="02020603050405020304" pitchFamily="18" charset="0"/>
              <a:cs typeface="Times New Roman" panose="02020603050405020304" pitchFamily="18" charset="0"/>
            </a:endParaRPr>
          </a:p>
        </p:txBody>
      </p:sp>
      <p:sp>
        <p:nvSpPr>
          <p:cNvPr id="47" name="弧形箭號 (下彎) 46"/>
          <p:cNvSpPr/>
          <p:nvPr/>
        </p:nvSpPr>
        <p:spPr>
          <a:xfrm>
            <a:off x="1512451" y="2647315"/>
            <a:ext cx="828510" cy="26326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8" name="文字方塊 47"/>
          <p:cNvSpPr txBox="1"/>
          <p:nvPr/>
        </p:nvSpPr>
        <p:spPr>
          <a:xfrm>
            <a:off x="1664839" y="1440546"/>
            <a:ext cx="575918" cy="369332"/>
          </a:xfrm>
          <a:prstGeom prst="rect">
            <a:avLst/>
          </a:prstGeom>
          <a:noFill/>
        </p:spPr>
        <p:txBody>
          <a:bodyPr wrap="square" rtlCol="0">
            <a:spAutoFit/>
          </a:bodyPr>
          <a:lstStyle/>
          <a:p>
            <a:r>
              <a:rPr lang="en-US" altLang="zh-TW" b="1" dirty="0" smtClean="0">
                <a:solidFill>
                  <a:srgbClr val="FF0000"/>
                </a:solidFill>
                <a:latin typeface="Times New Roman" panose="02020603050405020304" pitchFamily="18" charset="0"/>
                <a:cs typeface="Times New Roman" panose="02020603050405020304" pitchFamily="18" charset="0"/>
              </a:rPr>
              <a:t>TP</a:t>
            </a:r>
            <a:endParaRPr lang="zh-TW" altLang="en-US" b="1" dirty="0">
              <a:solidFill>
                <a:srgbClr val="FF0000"/>
              </a:solidFill>
              <a:latin typeface="Times New Roman" panose="02020603050405020304" pitchFamily="18" charset="0"/>
              <a:cs typeface="Times New Roman" panose="02020603050405020304" pitchFamily="18" charset="0"/>
            </a:endParaRPr>
          </a:p>
        </p:txBody>
      </p:sp>
      <p:sp>
        <p:nvSpPr>
          <p:cNvPr id="51" name="文字方塊 50"/>
          <p:cNvSpPr txBox="1"/>
          <p:nvPr/>
        </p:nvSpPr>
        <p:spPr>
          <a:xfrm>
            <a:off x="4230396" y="1693584"/>
            <a:ext cx="1473997"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Ground truth</a:t>
            </a:r>
            <a:endParaRPr lang="zh-TW" altLang="en-US" sz="1600" dirty="0">
              <a:latin typeface="Times New Roman" panose="02020603050405020304" pitchFamily="18" charset="0"/>
              <a:cs typeface="Times New Roman" panose="02020603050405020304" pitchFamily="18" charset="0"/>
            </a:endParaRPr>
          </a:p>
        </p:txBody>
      </p:sp>
      <p:sp>
        <p:nvSpPr>
          <p:cNvPr id="52" name="文字方塊 51"/>
          <p:cNvSpPr txBox="1"/>
          <p:nvPr/>
        </p:nvSpPr>
        <p:spPr>
          <a:xfrm>
            <a:off x="6433509" y="1695848"/>
            <a:ext cx="1423406"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prediction</a:t>
            </a:r>
            <a:endParaRPr lang="zh-TW" altLang="en-US" sz="1600" dirty="0">
              <a:latin typeface="Times New Roman" panose="02020603050405020304" pitchFamily="18" charset="0"/>
              <a:cs typeface="Times New Roman" panose="02020603050405020304" pitchFamily="18" charset="0"/>
            </a:endParaRPr>
          </a:p>
        </p:txBody>
      </p:sp>
      <p:sp>
        <p:nvSpPr>
          <p:cNvPr id="54" name="文字方塊 53"/>
          <p:cNvSpPr txBox="1"/>
          <p:nvPr/>
        </p:nvSpPr>
        <p:spPr>
          <a:xfrm>
            <a:off x="5611923" y="2403703"/>
            <a:ext cx="837835"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YOLOv7</a:t>
            </a:r>
            <a:endParaRPr lang="zh-TW" altLang="en-US" sz="1200" dirty="0">
              <a:latin typeface="Times New Roman" panose="02020603050405020304" pitchFamily="18" charset="0"/>
              <a:cs typeface="Times New Roman" panose="02020603050405020304" pitchFamily="18" charset="0"/>
            </a:endParaRPr>
          </a:p>
        </p:txBody>
      </p:sp>
      <p:sp>
        <p:nvSpPr>
          <p:cNvPr id="55" name="弧形箭號 (下彎) 54"/>
          <p:cNvSpPr/>
          <p:nvPr/>
        </p:nvSpPr>
        <p:spPr>
          <a:xfrm>
            <a:off x="5604999" y="2645506"/>
            <a:ext cx="828510" cy="26326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6" name="文字方塊 55"/>
          <p:cNvSpPr txBox="1"/>
          <p:nvPr/>
        </p:nvSpPr>
        <p:spPr>
          <a:xfrm>
            <a:off x="5695852" y="1444450"/>
            <a:ext cx="575918" cy="369332"/>
          </a:xfrm>
          <a:prstGeom prst="rect">
            <a:avLst/>
          </a:prstGeom>
          <a:noFill/>
        </p:spPr>
        <p:txBody>
          <a:bodyPr wrap="square" rtlCol="0">
            <a:spAutoFit/>
          </a:bodyPr>
          <a:lstStyle/>
          <a:p>
            <a:r>
              <a:rPr lang="en-US" altLang="zh-TW" b="1" dirty="0" smtClean="0">
                <a:solidFill>
                  <a:srgbClr val="FF0000"/>
                </a:solidFill>
                <a:latin typeface="Times New Roman" panose="02020603050405020304" pitchFamily="18" charset="0"/>
                <a:cs typeface="Times New Roman" panose="02020603050405020304" pitchFamily="18" charset="0"/>
              </a:rPr>
              <a:t>TN</a:t>
            </a:r>
            <a:endParaRPr lang="zh-TW" altLang="en-US" b="1" dirty="0">
              <a:solidFill>
                <a:srgbClr val="FF0000"/>
              </a:solidFill>
              <a:latin typeface="Times New Roman" panose="02020603050405020304" pitchFamily="18" charset="0"/>
              <a:cs typeface="Times New Roman" panose="02020603050405020304" pitchFamily="18" charset="0"/>
            </a:endParaRPr>
          </a:p>
        </p:txBody>
      </p:sp>
      <p:sp>
        <p:nvSpPr>
          <p:cNvPr id="59" name="文字方塊 58"/>
          <p:cNvSpPr txBox="1"/>
          <p:nvPr/>
        </p:nvSpPr>
        <p:spPr>
          <a:xfrm>
            <a:off x="4180540" y="4141467"/>
            <a:ext cx="1473997"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Ground truth</a:t>
            </a:r>
            <a:endParaRPr lang="zh-TW" altLang="en-US" sz="1600" dirty="0">
              <a:latin typeface="Times New Roman" panose="02020603050405020304" pitchFamily="18" charset="0"/>
              <a:cs typeface="Times New Roman" panose="02020603050405020304" pitchFamily="18" charset="0"/>
            </a:endParaRPr>
          </a:p>
        </p:txBody>
      </p:sp>
      <p:sp>
        <p:nvSpPr>
          <p:cNvPr id="60" name="文字方塊 59"/>
          <p:cNvSpPr txBox="1"/>
          <p:nvPr/>
        </p:nvSpPr>
        <p:spPr>
          <a:xfrm>
            <a:off x="6449758" y="4140606"/>
            <a:ext cx="1423406"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prediction</a:t>
            </a:r>
            <a:endParaRPr lang="zh-TW" altLang="en-US" sz="1600" dirty="0">
              <a:latin typeface="Times New Roman" panose="02020603050405020304" pitchFamily="18" charset="0"/>
              <a:cs typeface="Times New Roman" panose="02020603050405020304" pitchFamily="18" charset="0"/>
            </a:endParaRPr>
          </a:p>
        </p:txBody>
      </p:sp>
      <p:sp>
        <p:nvSpPr>
          <p:cNvPr id="62" name="文字方塊 61"/>
          <p:cNvSpPr txBox="1"/>
          <p:nvPr/>
        </p:nvSpPr>
        <p:spPr>
          <a:xfrm>
            <a:off x="5602598" y="4794384"/>
            <a:ext cx="837835"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YOLOv7</a:t>
            </a:r>
            <a:endParaRPr lang="zh-TW" altLang="en-US" sz="1200" dirty="0">
              <a:latin typeface="Times New Roman" panose="02020603050405020304" pitchFamily="18" charset="0"/>
              <a:cs typeface="Times New Roman" panose="02020603050405020304" pitchFamily="18" charset="0"/>
            </a:endParaRPr>
          </a:p>
        </p:txBody>
      </p:sp>
      <p:sp>
        <p:nvSpPr>
          <p:cNvPr id="63" name="弧形箭號 (下彎) 62"/>
          <p:cNvSpPr/>
          <p:nvPr/>
        </p:nvSpPr>
        <p:spPr>
          <a:xfrm>
            <a:off x="5611923" y="5053643"/>
            <a:ext cx="828510" cy="26326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4" name="文字方塊 63"/>
          <p:cNvSpPr txBox="1"/>
          <p:nvPr/>
        </p:nvSpPr>
        <p:spPr>
          <a:xfrm>
            <a:off x="5704393" y="3977815"/>
            <a:ext cx="575918" cy="369332"/>
          </a:xfrm>
          <a:prstGeom prst="rect">
            <a:avLst/>
          </a:prstGeom>
          <a:noFill/>
        </p:spPr>
        <p:txBody>
          <a:bodyPr wrap="square" rtlCol="0">
            <a:spAutoFit/>
          </a:bodyPr>
          <a:lstStyle/>
          <a:p>
            <a:r>
              <a:rPr lang="en-US" altLang="zh-TW" b="1" dirty="0" smtClean="0">
                <a:solidFill>
                  <a:srgbClr val="FF0000"/>
                </a:solidFill>
                <a:latin typeface="Times New Roman" panose="02020603050405020304" pitchFamily="18" charset="0"/>
                <a:cs typeface="Times New Roman" panose="02020603050405020304" pitchFamily="18" charset="0"/>
              </a:rPr>
              <a:t>FP</a:t>
            </a:r>
            <a:endParaRPr lang="zh-TW" altLang="en-US" b="1" dirty="0">
              <a:solidFill>
                <a:srgbClr val="FF0000"/>
              </a:solidFill>
              <a:latin typeface="Times New Roman" panose="02020603050405020304" pitchFamily="18" charset="0"/>
              <a:cs typeface="Times New Roman" panose="02020603050405020304" pitchFamily="18" charset="0"/>
            </a:endParaRPr>
          </a:p>
        </p:txBody>
      </p:sp>
      <p:cxnSp>
        <p:nvCxnSpPr>
          <p:cNvPr id="66" name="直線接點 65"/>
          <p:cNvCxnSpPr/>
          <p:nvPr/>
        </p:nvCxnSpPr>
        <p:spPr>
          <a:xfrm>
            <a:off x="7948107" y="927664"/>
            <a:ext cx="13793" cy="5521509"/>
          </a:xfrm>
          <a:prstGeom prst="line">
            <a:avLst/>
          </a:prstGeom>
        </p:spPr>
        <p:style>
          <a:lnRef idx="1">
            <a:schemeClr val="dk1"/>
          </a:lnRef>
          <a:fillRef idx="0">
            <a:schemeClr val="dk1"/>
          </a:fillRef>
          <a:effectRef idx="0">
            <a:schemeClr val="dk1"/>
          </a:effectRef>
          <a:fontRef idx="minor">
            <a:schemeClr val="tx1"/>
          </a:fontRef>
        </p:style>
      </p:cxnSp>
      <p:sp>
        <p:nvSpPr>
          <p:cNvPr id="67" name="矩形 66"/>
          <p:cNvSpPr/>
          <p:nvPr/>
        </p:nvSpPr>
        <p:spPr>
          <a:xfrm>
            <a:off x="8706484" y="965213"/>
            <a:ext cx="2768707" cy="369332"/>
          </a:xfrm>
          <a:prstGeom prst="rect">
            <a:avLst/>
          </a:prstGeom>
        </p:spPr>
        <p:txBody>
          <a:bodyPr wrap="none">
            <a:spAutoFit/>
          </a:bodyPr>
          <a:lstStyle/>
          <a:p>
            <a:pPr marL="285750" indent="-285750">
              <a:buFont typeface="Wingdings" panose="05000000000000000000" pitchFamily="2" charset="2"/>
              <a:buChar char="u"/>
            </a:pPr>
            <a:r>
              <a:rPr lang="en-US" altLang="zh-TW" dirty="0" smtClean="0">
                <a:latin typeface="Times New Roman" panose="02020603050405020304" pitchFamily="18" charset="0"/>
                <a:cs typeface="Times New Roman" panose="02020603050405020304" pitchFamily="18" charset="0"/>
              </a:rPr>
              <a:t>(b) In </a:t>
            </a:r>
            <a:r>
              <a:rPr lang="en-US" altLang="zh-TW" dirty="0">
                <a:latin typeface="Times New Roman" panose="02020603050405020304" pitchFamily="18" charset="0"/>
                <a:cs typeface="Times New Roman" panose="02020603050405020304" pitchFamily="18" charset="0"/>
              </a:rPr>
              <a:t>peculiar scenarios</a:t>
            </a: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74" name="矩形 73"/>
          <p:cNvSpPr/>
          <p:nvPr/>
        </p:nvSpPr>
        <p:spPr>
          <a:xfrm>
            <a:off x="8212556" y="1438650"/>
            <a:ext cx="3668366" cy="2261917"/>
          </a:xfrm>
          <a:prstGeom prst="rect">
            <a:avLst/>
          </a:prstGeom>
          <a:solidFill>
            <a:schemeClr val="accent5">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文字方塊 76"/>
          <p:cNvSpPr txBox="1"/>
          <p:nvPr/>
        </p:nvSpPr>
        <p:spPr>
          <a:xfrm>
            <a:off x="8307920" y="1693584"/>
            <a:ext cx="1473997"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Ground truth</a:t>
            </a:r>
            <a:endParaRPr lang="zh-TW" altLang="en-US" sz="1600" dirty="0">
              <a:latin typeface="Times New Roman" panose="02020603050405020304" pitchFamily="18" charset="0"/>
              <a:cs typeface="Times New Roman" panose="02020603050405020304" pitchFamily="18" charset="0"/>
            </a:endParaRPr>
          </a:p>
        </p:txBody>
      </p:sp>
      <p:sp>
        <p:nvSpPr>
          <p:cNvPr id="78" name="文字方塊 77"/>
          <p:cNvSpPr txBox="1"/>
          <p:nvPr/>
        </p:nvSpPr>
        <p:spPr>
          <a:xfrm>
            <a:off x="10460164" y="1693584"/>
            <a:ext cx="1423406"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prediction</a:t>
            </a:r>
            <a:endParaRPr lang="zh-TW" altLang="en-US" sz="1600" dirty="0">
              <a:latin typeface="Times New Roman" panose="02020603050405020304" pitchFamily="18" charset="0"/>
              <a:cs typeface="Times New Roman" panose="02020603050405020304" pitchFamily="18" charset="0"/>
            </a:endParaRPr>
          </a:p>
        </p:txBody>
      </p:sp>
      <p:sp>
        <p:nvSpPr>
          <p:cNvPr id="79" name="文字方塊 78"/>
          <p:cNvSpPr txBox="1"/>
          <p:nvPr/>
        </p:nvSpPr>
        <p:spPr>
          <a:xfrm>
            <a:off x="9652998" y="2373386"/>
            <a:ext cx="837835"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YOLOv7</a:t>
            </a:r>
            <a:endParaRPr lang="zh-TW" altLang="en-US" sz="1200" dirty="0">
              <a:latin typeface="Times New Roman" panose="02020603050405020304" pitchFamily="18" charset="0"/>
              <a:cs typeface="Times New Roman" panose="02020603050405020304" pitchFamily="18" charset="0"/>
            </a:endParaRPr>
          </a:p>
        </p:txBody>
      </p:sp>
      <p:sp>
        <p:nvSpPr>
          <p:cNvPr id="80" name="弧形箭號 (下彎) 79"/>
          <p:cNvSpPr/>
          <p:nvPr/>
        </p:nvSpPr>
        <p:spPr>
          <a:xfrm>
            <a:off x="9646190" y="2641515"/>
            <a:ext cx="828510" cy="26326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1" name="文字方塊 80"/>
          <p:cNvSpPr txBox="1"/>
          <p:nvPr/>
        </p:nvSpPr>
        <p:spPr>
          <a:xfrm>
            <a:off x="9819697" y="1444450"/>
            <a:ext cx="575918" cy="369332"/>
          </a:xfrm>
          <a:prstGeom prst="rect">
            <a:avLst/>
          </a:prstGeom>
          <a:noFill/>
        </p:spPr>
        <p:txBody>
          <a:bodyPr wrap="square" rtlCol="0">
            <a:spAutoFit/>
          </a:bodyPr>
          <a:lstStyle/>
          <a:p>
            <a:r>
              <a:rPr lang="en-US" altLang="zh-TW" b="1" dirty="0" smtClean="0">
                <a:solidFill>
                  <a:srgbClr val="FF0000"/>
                </a:solidFill>
                <a:latin typeface="Times New Roman" panose="02020603050405020304" pitchFamily="18" charset="0"/>
                <a:cs typeface="Times New Roman" panose="02020603050405020304" pitchFamily="18" charset="0"/>
              </a:rPr>
              <a:t>TP</a:t>
            </a:r>
            <a:endParaRPr lang="zh-TW" altLang="en-US" b="1" dirty="0">
              <a:solidFill>
                <a:srgbClr val="FF0000"/>
              </a:solidFill>
              <a:latin typeface="Times New Roman" panose="02020603050405020304" pitchFamily="18" charset="0"/>
              <a:cs typeface="Times New Roman" panose="02020603050405020304" pitchFamily="18" charset="0"/>
            </a:endParaRPr>
          </a:p>
        </p:txBody>
      </p:sp>
      <p:sp>
        <p:nvSpPr>
          <p:cNvPr id="82" name="矩形 81"/>
          <p:cNvSpPr/>
          <p:nvPr/>
        </p:nvSpPr>
        <p:spPr>
          <a:xfrm>
            <a:off x="8209886" y="3993983"/>
            <a:ext cx="3668366" cy="2261917"/>
          </a:xfrm>
          <a:prstGeom prst="rect">
            <a:avLst/>
          </a:prstGeom>
          <a:solidFill>
            <a:schemeClr val="accent5">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文字方塊 84"/>
          <p:cNvSpPr txBox="1"/>
          <p:nvPr/>
        </p:nvSpPr>
        <p:spPr>
          <a:xfrm>
            <a:off x="8318522" y="4165270"/>
            <a:ext cx="1473997"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Ground truth</a:t>
            </a:r>
            <a:endParaRPr lang="zh-TW" altLang="en-US" sz="1600" dirty="0">
              <a:latin typeface="Times New Roman" panose="02020603050405020304" pitchFamily="18" charset="0"/>
              <a:cs typeface="Times New Roman" panose="02020603050405020304" pitchFamily="18" charset="0"/>
            </a:endParaRPr>
          </a:p>
        </p:txBody>
      </p:sp>
      <p:sp>
        <p:nvSpPr>
          <p:cNvPr id="86" name="文字方塊 85"/>
          <p:cNvSpPr txBox="1"/>
          <p:nvPr/>
        </p:nvSpPr>
        <p:spPr>
          <a:xfrm>
            <a:off x="10481235" y="4173658"/>
            <a:ext cx="1423406"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prediction</a:t>
            </a:r>
            <a:endParaRPr lang="zh-TW" altLang="en-US" sz="1600" dirty="0">
              <a:latin typeface="Times New Roman" panose="02020603050405020304" pitchFamily="18" charset="0"/>
              <a:cs typeface="Times New Roman" panose="02020603050405020304" pitchFamily="18" charset="0"/>
            </a:endParaRPr>
          </a:p>
        </p:txBody>
      </p:sp>
      <p:sp>
        <p:nvSpPr>
          <p:cNvPr id="87" name="文字方塊 86"/>
          <p:cNvSpPr txBox="1"/>
          <p:nvPr/>
        </p:nvSpPr>
        <p:spPr>
          <a:xfrm>
            <a:off x="9650328" y="4928719"/>
            <a:ext cx="837835"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YOLOv7</a:t>
            </a:r>
            <a:endParaRPr lang="zh-TW" altLang="en-US" sz="1200" dirty="0">
              <a:latin typeface="Times New Roman" panose="02020603050405020304" pitchFamily="18" charset="0"/>
              <a:cs typeface="Times New Roman" panose="02020603050405020304" pitchFamily="18" charset="0"/>
            </a:endParaRPr>
          </a:p>
        </p:txBody>
      </p:sp>
      <p:sp>
        <p:nvSpPr>
          <p:cNvPr id="88" name="弧形箭號 (下彎) 87"/>
          <p:cNvSpPr/>
          <p:nvPr/>
        </p:nvSpPr>
        <p:spPr>
          <a:xfrm>
            <a:off x="9646190" y="5159224"/>
            <a:ext cx="828510" cy="26326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9" name="文字方塊 88"/>
          <p:cNvSpPr txBox="1"/>
          <p:nvPr/>
        </p:nvSpPr>
        <p:spPr>
          <a:xfrm>
            <a:off x="9802878" y="3977815"/>
            <a:ext cx="575918" cy="369332"/>
          </a:xfrm>
          <a:prstGeom prst="rect">
            <a:avLst/>
          </a:prstGeom>
          <a:noFill/>
        </p:spPr>
        <p:txBody>
          <a:bodyPr wrap="square" rtlCol="0">
            <a:spAutoFit/>
          </a:bodyPr>
          <a:lstStyle/>
          <a:p>
            <a:r>
              <a:rPr lang="en-US" altLang="zh-TW" b="1" dirty="0" smtClean="0">
                <a:solidFill>
                  <a:srgbClr val="FF0000"/>
                </a:solidFill>
                <a:latin typeface="Times New Roman" panose="02020603050405020304" pitchFamily="18" charset="0"/>
                <a:cs typeface="Times New Roman" panose="02020603050405020304" pitchFamily="18" charset="0"/>
              </a:rPr>
              <a:t>TP</a:t>
            </a:r>
            <a:endParaRPr lang="zh-TW" altLang="en-US" b="1" dirty="0">
              <a:solidFill>
                <a:srgbClr val="FF0000"/>
              </a:solidFill>
              <a:latin typeface="Times New Roman" panose="02020603050405020304" pitchFamily="18" charset="0"/>
              <a:cs typeface="Times New Roman" panose="02020603050405020304" pitchFamily="18" charset="0"/>
            </a:endParaRPr>
          </a:p>
        </p:txBody>
      </p:sp>
      <p:pic>
        <p:nvPicPr>
          <p:cNvPr id="8" name="圖片 7"/>
          <p:cNvPicPr>
            <a:picLocks noChangeAspect="1"/>
          </p:cNvPicPr>
          <p:nvPr/>
        </p:nvPicPr>
        <p:blipFill>
          <a:blip r:embed="rId3"/>
          <a:stretch>
            <a:fillRect/>
          </a:stretch>
        </p:blipFill>
        <p:spPr>
          <a:xfrm>
            <a:off x="2355576" y="2041842"/>
            <a:ext cx="1378536" cy="1525688"/>
          </a:xfrm>
          <a:prstGeom prst="rect">
            <a:avLst/>
          </a:prstGeom>
        </p:spPr>
      </p:pic>
      <p:pic>
        <p:nvPicPr>
          <p:cNvPr id="9" name="圖片 8"/>
          <p:cNvPicPr>
            <a:picLocks noChangeAspect="1"/>
          </p:cNvPicPr>
          <p:nvPr/>
        </p:nvPicPr>
        <p:blipFill>
          <a:blip r:embed="rId4"/>
          <a:stretch>
            <a:fillRect/>
          </a:stretch>
        </p:blipFill>
        <p:spPr>
          <a:xfrm>
            <a:off x="121020" y="4507981"/>
            <a:ext cx="1372655" cy="1586842"/>
          </a:xfrm>
          <a:prstGeom prst="rect">
            <a:avLst/>
          </a:prstGeom>
        </p:spPr>
      </p:pic>
      <p:pic>
        <p:nvPicPr>
          <p:cNvPr id="10" name="圖片 9"/>
          <p:cNvPicPr>
            <a:picLocks noChangeAspect="1"/>
          </p:cNvPicPr>
          <p:nvPr/>
        </p:nvPicPr>
        <p:blipFill>
          <a:blip r:embed="rId5"/>
          <a:stretch>
            <a:fillRect/>
          </a:stretch>
        </p:blipFill>
        <p:spPr>
          <a:xfrm>
            <a:off x="2322702" y="4505301"/>
            <a:ext cx="1372076" cy="1589522"/>
          </a:xfrm>
          <a:prstGeom prst="rect">
            <a:avLst/>
          </a:prstGeom>
        </p:spPr>
      </p:pic>
      <p:pic>
        <p:nvPicPr>
          <p:cNvPr id="11" name="圖片 10"/>
          <p:cNvPicPr>
            <a:picLocks noChangeAspect="1"/>
          </p:cNvPicPr>
          <p:nvPr/>
        </p:nvPicPr>
        <p:blipFill>
          <a:blip r:embed="rId6"/>
          <a:stretch>
            <a:fillRect/>
          </a:stretch>
        </p:blipFill>
        <p:spPr>
          <a:xfrm>
            <a:off x="6486791" y="4486792"/>
            <a:ext cx="1368736" cy="1582031"/>
          </a:xfrm>
          <a:prstGeom prst="rect">
            <a:avLst/>
          </a:prstGeom>
        </p:spPr>
      </p:pic>
      <p:pic>
        <p:nvPicPr>
          <p:cNvPr id="12" name="圖片 11"/>
          <p:cNvPicPr>
            <a:picLocks noChangeAspect="1"/>
          </p:cNvPicPr>
          <p:nvPr/>
        </p:nvPicPr>
        <p:blipFill>
          <a:blip r:embed="rId7"/>
          <a:stretch>
            <a:fillRect/>
          </a:stretch>
        </p:blipFill>
        <p:spPr>
          <a:xfrm>
            <a:off x="4204226" y="4496389"/>
            <a:ext cx="1352014" cy="1581204"/>
          </a:xfrm>
          <a:prstGeom prst="rect">
            <a:avLst/>
          </a:prstGeom>
        </p:spPr>
      </p:pic>
      <p:pic>
        <p:nvPicPr>
          <p:cNvPr id="13" name="圖片 12"/>
          <p:cNvPicPr>
            <a:picLocks noChangeAspect="1"/>
          </p:cNvPicPr>
          <p:nvPr/>
        </p:nvPicPr>
        <p:blipFill>
          <a:blip r:embed="rId8"/>
          <a:stretch>
            <a:fillRect/>
          </a:stretch>
        </p:blipFill>
        <p:spPr>
          <a:xfrm>
            <a:off x="4235730" y="2035623"/>
            <a:ext cx="1335123" cy="1533660"/>
          </a:xfrm>
          <a:prstGeom prst="rect">
            <a:avLst/>
          </a:prstGeom>
        </p:spPr>
      </p:pic>
      <p:pic>
        <p:nvPicPr>
          <p:cNvPr id="75" name="圖片 74"/>
          <p:cNvPicPr>
            <a:picLocks noChangeAspect="1"/>
          </p:cNvPicPr>
          <p:nvPr/>
        </p:nvPicPr>
        <p:blipFill>
          <a:blip r:embed="rId8"/>
          <a:stretch>
            <a:fillRect/>
          </a:stretch>
        </p:blipFill>
        <p:spPr>
          <a:xfrm>
            <a:off x="6490794" y="2032138"/>
            <a:ext cx="1335123" cy="1533660"/>
          </a:xfrm>
          <a:prstGeom prst="rect">
            <a:avLst/>
          </a:prstGeom>
        </p:spPr>
      </p:pic>
      <p:pic>
        <p:nvPicPr>
          <p:cNvPr id="14" name="圖片 13"/>
          <p:cNvPicPr>
            <a:picLocks noChangeAspect="1"/>
          </p:cNvPicPr>
          <p:nvPr/>
        </p:nvPicPr>
        <p:blipFill>
          <a:blip r:embed="rId9"/>
          <a:stretch>
            <a:fillRect/>
          </a:stretch>
        </p:blipFill>
        <p:spPr>
          <a:xfrm>
            <a:off x="8280561" y="2048306"/>
            <a:ext cx="1336632" cy="1535392"/>
          </a:xfrm>
          <a:prstGeom prst="rect">
            <a:avLst/>
          </a:prstGeom>
        </p:spPr>
      </p:pic>
      <p:pic>
        <p:nvPicPr>
          <p:cNvPr id="15" name="圖片 14"/>
          <p:cNvPicPr>
            <a:picLocks noChangeAspect="1"/>
          </p:cNvPicPr>
          <p:nvPr/>
        </p:nvPicPr>
        <p:blipFill>
          <a:blip r:embed="rId10"/>
          <a:stretch>
            <a:fillRect/>
          </a:stretch>
        </p:blipFill>
        <p:spPr>
          <a:xfrm>
            <a:off x="10488163" y="2048306"/>
            <a:ext cx="1332939" cy="1524316"/>
          </a:xfrm>
          <a:prstGeom prst="rect">
            <a:avLst/>
          </a:prstGeom>
        </p:spPr>
      </p:pic>
      <p:pic>
        <p:nvPicPr>
          <p:cNvPr id="16" name="圖片 15"/>
          <p:cNvPicPr>
            <a:picLocks noChangeAspect="1"/>
          </p:cNvPicPr>
          <p:nvPr/>
        </p:nvPicPr>
        <p:blipFill>
          <a:blip r:embed="rId11"/>
          <a:stretch>
            <a:fillRect/>
          </a:stretch>
        </p:blipFill>
        <p:spPr>
          <a:xfrm>
            <a:off x="10488163" y="4477800"/>
            <a:ext cx="1336631" cy="1597693"/>
          </a:xfrm>
          <a:prstGeom prst="rect">
            <a:avLst/>
          </a:prstGeom>
        </p:spPr>
      </p:pic>
      <p:pic>
        <p:nvPicPr>
          <p:cNvPr id="17" name="圖片 16"/>
          <p:cNvPicPr>
            <a:picLocks noChangeAspect="1"/>
          </p:cNvPicPr>
          <p:nvPr/>
        </p:nvPicPr>
        <p:blipFill>
          <a:blip r:embed="rId12"/>
          <a:stretch>
            <a:fillRect/>
          </a:stretch>
        </p:blipFill>
        <p:spPr>
          <a:xfrm>
            <a:off x="8277395" y="4477801"/>
            <a:ext cx="1339797" cy="1589663"/>
          </a:xfrm>
          <a:prstGeom prst="rect">
            <a:avLst/>
          </a:prstGeom>
        </p:spPr>
      </p:pic>
      <p:sp>
        <p:nvSpPr>
          <p:cNvPr id="57" name="矩形 56"/>
          <p:cNvSpPr/>
          <p:nvPr/>
        </p:nvSpPr>
        <p:spPr>
          <a:xfrm>
            <a:off x="-361819" y="0"/>
            <a:ext cx="11401121"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3.1 Based on slices space-</a:t>
            </a:r>
            <a:r>
              <a:rPr lang="zh-TW" altLang="en-US" sz="2800" smtClean="0">
                <a:latin typeface="Times New Roman" panose="02020603050405020304" pitchFamily="18" charset="0"/>
                <a:cs typeface="Times New Roman" panose="02020603050405020304" pitchFamily="18" charset="0"/>
              </a:rPr>
              <a:t>視覺化</a:t>
            </a:r>
            <a:r>
              <a:rPr lang="zh-TW" altLang="en-US" sz="2800">
                <a:latin typeface="Times New Roman" panose="02020603050405020304" pitchFamily="18" charset="0"/>
                <a:cs typeface="Times New Roman" panose="02020603050405020304" pitchFamily="18" charset="0"/>
              </a:rPr>
              <a:t>示意圖</a:t>
            </a:r>
            <a:endParaRPr lang="en-US" altLang="zh-TW" sz="280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1498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a:xfrm>
            <a:off x="9448800" y="6449173"/>
            <a:ext cx="2743200" cy="365125"/>
          </a:xfrm>
        </p:spPr>
        <p:txBody>
          <a:bodyPr/>
          <a:lstStyle/>
          <a:p>
            <a:fld id="{4B84A6AA-7B7F-4523-8CAA-3C1A22EA578F}" type="slidenum">
              <a:rPr lang="zh-TW" altLang="en-US" smtClean="0"/>
              <a:t>19</a:t>
            </a:fld>
            <a:endParaRPr lang="zh-TW" altLang="en-US"/>
          </a:p>
        </p:txBody>
      </p:sp>
      <p:sp>
        <p:nvSpPr>
          <p:cNvPr id="57" name="矩形 56"/>
          <p:cNvSpPr/>
          <p:nvPr/>
        </p:nvSpPr>
        <p:spPr>
          <a:xfrm>
            <a:off x="-361819" y="0"/>
            <a:ext cx="11401121"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3.1 Based on slices space-</a:t>
            </a:r>
            <a:r>
              <a:rPr lang="zh-TW" altLang="en-US" sz="2800">
                <a:latin typeface="Times New Roman" panose="02020603050405020304" pitchFamily="18" charset="0"/>
                <a:cs typeface="Times New Roman" panose="02020603050405020304" pitchFamily="18" charset="0"/>
              </a:rPr>
              <a:t>量</a:t>
            </a:r>
            <a:r>
              <a:rPr lang="zh-TW" altLang="en-US" sz="2800" smtClean="0">
                <a:latin typeface="Times New Roman" panose="02020603050405020304" pitchFamily="18" charset="0"/>
                <a:cs typeface="Times New Roman" panose="02020603050405020304" pitchFamily="18" charset="0"/>
              </a:rPr>
              <a:t>化</a:t>
            </a:r>
            <a:endParaRPr lang="en-US" altLang="zh-TW" sz="2800" smtClean="0">
              <a:latin typeface="Times New Roman" panose="02020603050405020304" pitchFamily="18" charset="0"/>
              <a:cs typeface="Times New Roman" panose="02020603050405020304" pitchFamily="18" charset="0"/>
            </a:endParaRPr>
          </a:p>
        </p:txBody>
      </p:sp>
      <p:pic>
        <p:nvPicPr>
          <p:cNvPr id="2" name="圖片 1"/>
          <p:cNvPicPr>
            <a:picLocks noChangeAspect="1"/>
          </p:cNvPicPr>
          <p:nvPr/>
        </p:nvPicPr>
        <p:blipFill>
          <a:blip r:embed="rId2"/>
          <a:stretch>
            <a:fillRect/>
          </a:stretch>
        </p:blipFill>
        <p:spPr>
          <a:xfrm>
            <a:off x="80825" y="1964281"/>
            <a:ext cx="5532024" cy="4484892"/>
          </a:xfrm>
          <a:prstGeom prst="rect">
            <a:avLst/>
          </a:prstGeom>
        </p:spPr>
      </p:pic>
      <p:sp>
        <p:nvSpPr>
          <p:cNvPr id="58" name="矩形 57"/>
          <p:cNvSpPr/>
          <p:nvPr/>
        </p:nvSpPr>
        <p:spPr>
          <a:xfrm>
            <a:off x="6169665" y="1539850"/>
            <a:ext cx="6105462" cy="3600986"/>
          </a:xfrm>
          <a:prstGeom prst="rect">
            <a:avLst/>
          </a:prstGeom>
        </p:spPr>
        <p:txBody>
          <a:bodyPr wrap="square">
            <a:spAutoFit/>
          </a:bodyPr>
          <a:lstStyle/>
          <a:p>
            <a:pPr marL="285750" indent="-285750">
              <a:buFont typeface="Wingdings" panose="05000000000000000000" pitchFamily="2" charset="2"/>
              <a:buChar char="n"/>
            </a:pPr>
            <a:r>
              <a:rPr lang="en-US" altLang="zh-TW" sz="2000" b="1" smtClean="0">
                <a:latin typeface="Times New Roman" panose="02020603050405020304" pitchFamily="18" charset="0"/>
                <a:ea typeface="標楷體" panose="03000509000000000000" pitchFamily="65" charset="-120"/>
                <a:cs typeface="Times New Roman" panose="02020603050405020304" pitchFamily="18" charset="0"/>
              </a:rPr>
              <a:t>TP:</a:t>
            </a:r>
          </a:p>
          <a:p>
            <a:pPr marL="742950" lvl="1" indent="-285750">
              <a:buFont typeface="Arial" panose="020B0604020202020204" pitchFamily="34" charset="0"/>
              <a:buChar char="•"/>
            </a:pP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Slices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有腫瘤，有</a:t>
            </a:r>
            <a:r>
              <a:rPr lang="zh-TW" altLang="en-US">
                <a:latin typeface="Times New Roman" panose="02020603050405020304" pitchFamily="18" charset="0"/>
                <a:ea typeface="標楷體" panose="03000509000000000000" pitchFamily="65" charset="-120"/>
                <a:cs typeface="Times New Roman" panose="02020603050405020304" pitchFamily="18" charset="0"/>
              </a:rPr>
              <a:t>框</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腫瘤，</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共</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715 slices.</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n"/>
            </a:pP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TN:</a:t>
            </a:r>
          </a:p>
          <a:p>
            <a:pPr marL="742950" lvl="1" indent="-285750">
              <a:buFont typeface="Arial" panose="020B0604020202020204" pitchFamily="34" charset="0"/>
              <a:buChar char="•"/>
              <a:defRP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Slices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無腫瘤，無</a:t>
            </a:r>
            <a:r>
              <a:rPr lang="zh-TW" altLang="en-US">
                <a:latin typeface="Times New Roman" panose="02020603050405020304" pitchFamily="18" charset="0"/>
                <a:ea typeface="標楷體" panose="03000509000000000000" pitchFamily="65" charset="-120"/>
                <a:cs typeface="Times New Roman" panose="02020603050405020304" pitchFamily="18" charset="0"/>
              </a:rPr>
              <a:t>框</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腫瘤</a:t>
            </a:r>
            <a:r>
              <a:rPr lang="zh-TW" altLang="en-US" sz="2000">
                <a:latin typeface="Times New Roman" panose="02020603050405020304" pitchFamily="18" charset="0"/>
                <a:ea typeface="標楷體" panose="03000509000000000000" pitchFamily="65" charset="-120"/>
                <a:cs typeface="Times New Roman" panose="02020603050405020304" pitchFamily="18" charset="0"/>
              </a:rPr>
              <a:t>，</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共</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5442 slices</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defRPr/>
            </a:pPr>
            <a:endParaRPr lang="en-US" altLang="zh-TW" sz="2000" b="1" dirty="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n"/>
            </a:pP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FP:</a:t>
            </a:r>
          </a:p>
          <a:p>
            <a:pPr marL="742950" lvl="1" indent="-285750">
              <a:buFont typeface="Arial" panose="020B0604020202020204" pitchFamily="34" charset="0"/>
              <a:buChar char="•"/>
              <a:defRP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Slices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無腫瘤，有</a:t>
            </a:r>
            <a:r>
              <a:rPr lang="zh-TW" altLang="en-US">
                <a:latin typeface="Times New Roman" panose="02020603050405020304" pitchFamily="18" charset="0"/>
                <a:ea typeface="標楷體" panose="03000509000000000000" pitchFamily="65" charset="-120"/>
                <a:cs typeface="Times New Roman" panose="02020603050405020304" pitchFamily="18" charset="0"/>
              </a:rPr>
              <a:t>框</a:t>
            </a:r>
            <a:r>
              <a:rPr lang="zh-TW" altLang="en-US">
                <a:latin typeface="Times New Roman" panose="02020603050405020304" pitchFamily="18" charset="0"/>
                <a:ea typeface="標楷體" panose="03000509000000000000" pitchFamily="65" charset="-120"/>
                <a:cs typeface="Times New Roman" panose="02020603050405020304" pitchFamily="18" charset="0"/>
              </a:rPr>
              <a:t>腫瘤</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共</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170 slices.</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defRP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n"/>
            </a:pP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FN:</a:t>
            </a:r>
          </a:p>
          <a:p>
            <a:pPr marL="742950" lvl="1" indent="-285750">
              <a:buFont typeface="Arial" panose="020B0604020202020204" pitchFamily="34" charset="0"/>
              <a:buChar char="•"/>
              <a:defRP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Slices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有腫瘤，無框</a:t>
            </a:r>
            <a:r>
              <a:rPr lang="zh-TW" altLang="en-US">
                <a:latin typeface="Times New Roman" panose="02020603050405020304" pitchFamily="18" charset="0"/>
                <a:ea typeface="標楷體" panose="03000509000000000000" pitchFamily="65" charset="-120"/>
                <a:cs typeface="Times New Roman" panose="02020603050405020304" pitchFamily="18" charset="0"/>
              </a:rPr>
              <a:t>出</a:t>
            </a:r>
            <a:r>
              <a:rPr lang="zh-TW" altLang="en-US">
                <a:latin typeface="Times New Roman" panose="02020603050405020304" pitchFamily="18" charset="0"/>
                <a:ea typeface="標楷體" panose="03000509000000000000" pitchFamily="65" charset="-120"/>
                <a:cs typeface="Times New Roman" panose="02020603050405020304" pitchFamily="18" charset="0"/>
              </a:rPr>
              <a:t>腫瘤</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共</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179 slices</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p>
          <a:p>
            <a:pPr lvl="1">
              <a:defRP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矩形 4"/>
          <p:cNvSpPr/>
          <p:nvPr/>
        </p:nvSpPr>
        <p:spPr>
          <a:xfrm>
            <a:off x="6169665" y="5150242"/>
            <a:ext cx="6096000" cy="1631216"/>
          </a:xfrm>
          <a:prstGeom prst="rect">
            <a:avLst/>
          </a:prstGeom>
        </p:spPr>
        <p:txBody>
          <a:bodyPr>
            <a:spAutoFit/>
          </a:bodyPr>
          <a:lstStyle/>
          <a:p>
            <a:r>
              <a:rPr lang="zh-TW" altLang="en-US" sz="2000" smtClean="0">
                <a:latin typeface="Times New Roman" panose="02020603050405020304" pitchFamily="18" charset="0"/>
                <a:cs typeface="Times New Roman" panose="02020603050405020304" pitchFamily="18" charset="0"/>
              </a:rPr>
              <a:t>Accuracy </a:t>
            </a:r>
            <a:r>
              <a:rPr lang="en-US" altLang="zh-TW" sz="2000" smtClean="0">
                <a:latin typeface="Times New Roman" panose="02020603050405020304" pitchFamily="18" charset="0"/>
                <a:cs typeface="Times New Roman" panose="02020603050405020304" pitchFamily="18" charset="0"/>
              </a:rPr>
              <a:t>:</a:t>
            </a:r>
            <a:r>
              <a:rPr lang="zh-TW" altLang="en-US" sz="2000" smtClean="0">
                <a:latin typeface="Times New Roman" panose="02020603050405020304" pitchFamily="18" charset="0"/>
                <a:cs typeface="Times New Roman" panose="02020603050405020304" pitchFamily="18" charset="0"/>
              </a:rPr>
              <a:t> 0.946</a:t>
            </a:r>
          </a:p>
          <a:p>
            <a:r>
              <a:rPr lang="zh-TW" altLang="en-US" sz="2000" smtClean="0">
                <a:latin typeface="Times New Roman" panose="02020603050405020304" pitchFamily="18" charset="0"/>
                <a:cs typeface="Times New Roman" panose="02020603050405020304" pitchFamily="18" charset="0"/>
              </a:rPr>
              <a:t>Recall</a:t>
            </a:r>
            <a:r>
              <a:rPr lang="zh-TW" altLang="en-US" sz="2000" smtClean="0">
                <a:latin typeface="Times New Roman" panose="02020603050405020304" pitchFamily="18" charset="0"/>
                <a:cs typeface="Times New Roman" panose="02020603050405020304" pitchFamily="18" charset="0"/>
              </a:rPr>
              <a:t> </a:t>
            </a:r>
            <a:r>
              <a:rPr lang="en-US" altLang="zh-TW" sz="2000" smtClean="0">
                <a:latin typeface="Times New Roman" panose="02020603050405020304" pitchFamily="18" charset="0"/>
                <a:cs typeface="Times New Roman" panose="02020603050405020304" pitchFamily="18" charset="0"/>
              </a:rPr>
              <a:t>:</a:t>
            </a:r>
            <a:r>
              <a:rPr lang="zh-TW" altLang="en-US" sz="2000" smtClean="0">
                <a:latin typeface="Times New Roman" panose="02020603050405020304" pitchFamily="18" charset="0"/>
                <a:cs typeface="Times New Roman" panose="02020603050405020304" pitchFamily="18" charset="0"/>
              </a:rPr>
              <a:t> </a:t>
            </a:r>
            <a:r>
              <a:rPr lang="zh-TW" altLang="en-US" sz="2000" smtClean="0">
                <a:latin typeface="Times New Roman" panose="02020603050405020304" pitchFamily="18" charset="0"/>
                <a:cs typeface="Times New Roman" panose="02020603050405020304" pitchFamily="18" charset="0"/>
              </a:rPr>
              <a:t>0.799</a:t>
            </a:r>
          </a:p>
          <a:p>
            <a:r>
              <a:rPr lang="zh-TW" altLang="en-US" sz="2000" smtClean="0">
                <a:latin typeface="Times New Roman" panose="02020603050405020304" pitchFamily="18" charset="0"/>
                <a:cs typeface="Times New Roman" panose="02020603050405020304" pitchFamily="18" charset="0"/>
              </a:rPr>
              <a:t>Precision</a:t>
            </a:r>
            <a:r>
              <a:rPr lang="zh-TW" altLang="en-US" sz="2000" smtClean="0">
                <a:latin typeface="Times New Roman" panose="02020603050405020304" pitchFamily="18" charset="0"/>
                <a:cs typeface="Times New Roman" panose="02020603050405020304" pitchFamily="18" charset="0"/>
              </a:rPr>
              <a:t> </a:t>
            </a:r>
            <a:r>
              <a:rPr lang="en-US" altLang="zh-TW" sz="2000" smtClean="0">
                <a:latin typeface="Times New Roman" panose="02020603050405020304" pitchFamily="18" charset="0"/>
                <a:cs typeface="Times New Roman" panose="02020603050405020304" pitchFamily="18" charset="0"/>
              </a:rPr>
              <a:t>:</a:t>
            </a:r>
            <a:r>
              <a:rPr lang="zh-TW" altLang="en-US" sz="2000" smtClean="0">
                <a:latin typeface="Times New Roman" panose="02020603050405020304" pitchFamily="18" charset="0"/>
                <a:cs typeface="Times New Roman" panose="02020603050405020304" pitchFamily="18" charset="0"/>
              </a:rPr>
              <a:t> </a:t>
            </a:r>
            <a:r>
              <a:rPr lang="zh-TW" altLang="en-US" sz="2000" smtClean="0">
                <a:latin typeface="Times New Roman" panose="02020603050405020304" pitchFamily="18" charset="0"/>
                <a:cs typeface="Times New Roman" panose="02020603050405020304" pitchFamily="18" charset="0"/>
              </a:rPr>
              <a:t>0.807</a:t>
            </a:r>
          </a:p>
          <a:p>
            <a:r>
              <a:rPr lang="zh-TW" altLang="en-US" sz="2000" smtClean="0">
                <a:latin typeface="Times New Roman" panose="02020603050405020304" pitchFamily="18" charset="0"/>
                <a:cs typeface="Times New Roman" panose="02020603050405020304" pitchFamily="18" charset="0"/>
              </a:rPr>
              <a:t>Specificity</a:t>
            </a:r>
            <a:r>
              <a:rPr lang="zh-TW" altLang="en-US" sz="2000" smtClean="0">
                <a:latin typeface="Times New Roman" panose="02020603050405020304" pitchFamily="18" charset="0"/>
                <a:cs typeface="Times New Roman" panose="02020603050405020304" pitchFamily="18" charset="0"/>
              </a:rPr>
              <a:t> </a:t>
            </a:r>
            <a:r>
              <a:rPr lang="en-US" altLang="zh-TW" sz="2000" smtClean="0">
                <a:latin typeface="Times New Roman" panose="02020603050405020304" pitchFamily="18" charset="0"/>
                <a:cs typeface="Times New Roman" panose="02020603050405020304" pitchFamily="18" charset="0"/>
              </a:rPr>
              <a:t>:</a:t>
            </a:r>
            <a:r>
              <a:rPr lang="zh-TW" altLang="en-US" sz="2000" smtClean="0">
                <a:latin typeface="Times New Roman" panose="02020603050405020304" pitchFamily="18" charset="0"/>
                <a:cs typeface="Times New Roman" panose="02020603050405020304" pitchFamily="18" charset="0"/>
              </a:rPr>
              <a:t> </a:t>
            </a:r>
            <a:r>
              <a:rPr lang="zh-TW" altLang="en-US" sz="2000" smtClean="0">
                <a:latin typeface="Times New Roman" panose="02020603050405020304" pitchFamily="18" charset="0"/>
                <a:cs typeface="Times New Roman" panose="02020603050405020304" pitchFamily="18" charset="0"/>
              </a:rPr>
              <a:t>0.969</a:t>
            </a:r>
          </a:p>
          <a:p>
            <a:r>
              <a:rPr lang="zh-TW" altLang="en-US" sz="2000" smtClean="0">
                <a:latin typeface="Times New Roman" panose="02020603050405020304" pitchFamily="18" charset="0"/>
                <a:cs typeface="Times New Roman" panose="02020603050405020304" pitchFamily="18" charset="0"/>
              </a:rPr>
              <a:t>NPV</a:t>
            </a:r>
            <a:r>
              <a:rPr lang="zh-TW" altLang="en-US" sz="2000" smtClean="0">
                <a:latin typeface="Times New Roman" panose="02020603050405020304" pitchFamily="18" charset="0"/>
                <a:cs typeface="Times New Roman" panose="02020603050405020304" pitchFamily="18" charset="0"/>
              </a:rPr>
              <a:t> </a:t>
            </a:r>
            <a:r>
              <a:rPr lang="en-US" altLang="zh-TW" sz="2000" smtClean="0">
                <a:latin typeface="Times New Roman" panose="02020603050405020304" pitchFamily="18" charset="0"/>
                <a:cs typeface="Times New Roman" panose="02020603050405020304" pitchFamily="18" charset="0"/>
              </a:rPr>
              <a:t>:</a:t>
            </a:r>
            <a:r>
              <a:rPr lang="zh-TW" altLang="en-US" sz="2000" smtClean="0">
                <a:latin typeface="Times New Roman" panose="02020603050405020304" pitchFamily="18" charset="0"/>
                <a:cs typeface="Times New Roman" panose="02020603050405020304" pitchFamily="18" charset="0"/>
              </a:rPr>
              <a:t> </a:t>
            </a:r>
            <a:r>
              <a:rPr lang="zh-TW" altLang="en-US" sz="2000" smtClean="0">
                <a:latin typeface="Times New Roman" panose="02020603050405020304" pitchFamily="18" charset="0"/>
                <a:cs typeface="Times New Roman" panose="02020603050405020304" pitchFamily="18" charset="0"/>
              </a:rPr>
              <a:t>0.968</a:t>
            </a:r>
            <a:endParaRPr lang="zh-TW" altLang="en-US" sz="20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 name="矩形 5"/>
              <p:cNvSpPr/>
              <p:nvPr/>
            </p:nvSpPr>
            <p:spPr>
              <a:xfrm>
                <a:off x="617912" y="626422"/>
                <a:ext cx="11227723" cy="688394"/>
              </a:xfrm>
              <a:prstGeom prst="rect">
                <a:avLst/>
              </a:prstGeom>
            </p:spPr>
            <p:txBody>
              <a:bodyPr wrap="square">
                <a:spAutoFit/>
              </a:bodyPr>
              <a:lstStyle/>
              <a:p>
                <a:pPr/>
                <a:r>
                  <a:rPr lang="zh-TW" altLang="en-US" smtClean="0"/>
                  <a:t>資料來源</a:t>
                </a:r>
                <a14:m>
                  <m:oMath xmlns:m="http://schemas.openxmlformats.org/officeDocument/2006/math">
                    <m:r>
                      <a:rPr lang="en-US" altLang="zh-TW" i="1">
                        <a:latin typeface="Cambria Math" panose="02040503050406030204" pitchFamily="18" charset="0"/>
                      </a:rPr>
                      <m:t>:</m:t>
                    </m:r>
                  </m:oMath>
                </a14:m>
                <a:endParaRPr lang="en-US" altLang="zh-TW" i="1"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zh-TW" altLang="en-US" i="1" smtClean="0">
                              <a:latin typeface="Cambria Math" panose="02040503050406030204" pitchFamily="18" charset="0"/>
                            </a:rPr>
                          </m:ctrlPr>
                        </m:sSupPr>
                        <m:e>
                          <m:r>
                            <a:rPr lang="zh-TW" altLang="en-US" i="1">
                              <a:latin typeface="Cambria Math" panose="02040503050406030204" pitchFamily="18" charset="0"/>
                            </a:rPr>
                            <m:t>𝐷</m:t>
                          </m:r>
                          <m:r>
                            <a:rPr lang="en-US" altLang="zh-TW" i="1">
                              <a:latin typeface="Cambria Math" panose="02040503050406030204" pitchFamily="18" charset="0"/>
                            </a:rPr>
                            <m:t>𝐵</m:t>
                          </m:r>
                        </m:e>
                        <m:sup>
                          <m:r>
                            <a:rPr lang="en-US" altLang="zh-TW" b="0" i="1" smtClean="0">
                              <a:latin typeface="Cambria Math" panose="02040503050406030204" pitchFamily="18" charset="0"/>
                            </a:rPr>
                            <m:t>𝑣𝑎𝑙</m:t>
                          </m:r>
                        </m:sup>
                      </m:sSup>
                      <m:r>
                        <a:rPr lang="en-US" altLang="zh-TW" b="1" i="1" smtClean="0">
                          <a:latin typeface="Cambria Math" panose="02040503050406030204" pitchFamily="18" charset="0"/>
                        </a:rPr>
                        <m:t>≡</m:t>
                      </m:r>
                      <m:d>
                        <m:dPr>
                          <m:begChr m:val="{"/>
                          <m:endChr m:val="}"/>
                          <m:ctrlPr>
                            <a:rPr lang="zh-TW" altLang="en-US" i="1">
                              <a:latin typeface="Cambria Math" panose="02040503050406030204" pitchFamily="18" charset="0"/>
                            </a:rPr>
                          </m:ctrlPr>
                        </m:dPr>
                        <m:e>
                          <m:d>
                            <m:dPr>
                              <m:begChr m:val=""/>
                              <m:endChr m:val="|"/>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r>
                                    <a:rPr lang="zh-TW" altLang="en-US" i="1">
                                      <a:latin typeface="Cambria Math" panose="02040503050406030204" pitchFamily="18" charset="0"/>
                                    </a:rPr>
                                    <m:t>𝐼</m:t>
                                  </m:r>
                                </m:e>
                                <m:sub>
                                  <m:r>
                                    <a:rPr lang="zh-TW" altLang="en-US"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𝑗</m:t>
                                  </m:r>
                                  <m:r>
                                    <a:rPr lang="en-US" altLang="zh-TW" i="1">
                                      <a:latin typeface="Cambria Math" panose="02040503050406030204" pitchFamily="18" charset="0"/>
                                    </a:rPr>
                                    <m:t>,</m:t>
                                  </m:r>
                                  <m:r>
                                    <a:rPr lang="en-US" altLang="zh-TW" i="1">
                                      <a:latin typeface="Cambria Math" panose="02040503050406030204" pitchFamily="18" charset="0"/>
                                    </a:rPr>
                                    <m:t>𝑟</m:t>
                                  </m:r>
                                </m:sub>
                              </m:sSub>
                            </m:e>
                          </m:d>
                          <m:r>
                            <a:rPr lang="en-US" altLang="zh-TW" i="1" smtClean="0">
                              <a:latin typeface="Cambria Math" panose="02040503050406030204" pitchFamily="18" charset="0"/>
                            </a:rPr>
                            <m:t>𝑖</m:t>
                          </m:r>
                          <m:r>
                            <a:rPr lang="zh-TW" altLang="en-US" i="1">
                              <a:latin typeface="Cambria Math" panose="02040503050406030204" pitchFamily="18" charset="0"/>
                            </a:rPr>
                            <m:t>=</m:t>
                          </m:r>
                          <m:r>
                            <a:rPr lang="en-US" altLang="zh-TW" b="0" i="1" smtClean="0">
                              <a:latin typeface="Cambria Math" panose="02040503050406030204" pitchFamily="18" charset="0"/>
                            </a:rPr>
                            <m:t>240</m:t>
                          </m:r>
                          <m:r>
                            <a:rPr lang="en-US" altLang="zh-TW" i="1">
                              <a:latin typeface="Cambria Math" panose="02040503050406030204" pitchFamily="18" charset="0"/>
                            </a:rPr>
                            <m:t>~</m:t>
                          </m:r>
                          <m:r>
                            <a:rPr lang="en-US" altLang="zh-TW" b="0" i="1" smtClean="0">
                              <a:latin typeface="Cambria Math" panose="02040503050406030204" pitchFamily="18" charset="0"/>
                            </a:rPr>
                            <m:t>300</m:t>
                          </m:r>
                          <m:r>
                            <a:rPr lang="en-US" altLang="zh-TW" b="0" i="1" smtClean="0">
                              <a:latin typeface="Cambria Math" panose="02040503050406030204" pitchFamily="18" charset="0"/>
                            </a:rPr>
                            <m:t>;</m:t>
                          </m:r>
                          <m:r>
                            <a:rPr lang="en-US" altLang="zh-TW" i="1">
                              <a:latin typeface="Cambria Math" panose="02040503050406030204" pitchFamily="18" charset="0"/>
                            </a:rPr>
                            <m:t>𝑗</m:t>
                          </m:r>
                          <m:r>
                            <a:rPr lang="en-US" altLang="zh-TW" i="1">
                              <a:latin typeface="Cambria Math" panose="02040503050406030204" pitchFamily="18" charset="0"/>
                            </a:rPr>
                            <m:t>=1,…</m:t>
                          </m:r>
                          <m:r>
                            <a:rPr lang="en-US" altLang="zh-TW" i="1">
                              <a:latin typeface="Cambria Math" panose="02040503050406030204" pitchFamily="18" charset="0"/>
                            </a:rPr>
                            <m:t>𝑛</m:t>
                          </m:r>
                          <m:r>
                            <a:rPr lang="en-US" altLang="zh-TW" i="1">
                              <a:latin typeface="Cambria Math" panose="02040503050406030204" pitchFamily="18" charset="0"/>
                            </a:rPr>
                            <m:t>;</m:t>
                          </m:r>
                          <m:r>
                            <a:rPr lang="en-US" altLang="zh-TW" b="0" i="1">
                              <a:latin typeface="Cambria Math" panose="02040503050406030204" pitchFamily="18" charset="0"/>
                            </a:rPr>
                            <m:t>𝑡</m:t>
                          </m:r>
                          <m:r>
                            <a:rPr lang="en-US" altLang="zh-TW" b="0" i="1">
                              <a:latin typeface="Cambria Math" panose="02040503050406030204" pitchFamily="18" charset="0"/>
                            </a:rPr>
                            <m:t>=</m:t>
                          </m:r>
                          <m:r>
                            <a:rPr lang="en-US" altLang="zh-TW" b="0" i="1" smtClean="0">
                              <a:latin typeface="Cambria Math" panose="02040503050406030204" pitchFamily="18" charset="0"/>
                            </a:rPr>
                            <m:t>𝑃</m:t>
                          </m:r>
                          <m:r>
                            <a:rPr lang="en-US" altLang="zh-TW" b="0" i="1">
                              <a:latin typeface="Cambria Math" panose="02040503050406030204" pitchFamily="18" charset="0"/>
                            </a:rPr>
                            <m:t>,</m:t>
                          </m:r>
                          <m:r>
                            <a:rPr lang="en-US" altLang="zh-TW" b="0" i="1" smtClean="0">
                              <a:latin typeface="Cambria Math" panose="02040503050406030204" pitchFamily="18" charset="0"/>
                            </a:rPr>
                            <m:t>𝑁</m:t>
                          </m:r>
                        </m:e>
                      </m:d>
                    </m:oMath>
                  </m:oMathPara>
                </a14:m>
                <a:endParaRPr lang="zh-TW" altLang="en-US"/>
              </a:p>
            </p:txBody>
          </p:sp>
        </mc:Choice>
        <mc:Fallback>
          <p:sp>
            <p:nvSpPr>
              <p:cNvPr id="6" name="矩形 5"/>
              <p:cNvSpPr>
                <a:spLocks noRot="1" noChangeAspect="1" noMove="1" noResize="1" noEditPoints="1" noAdjustHandles="1" noChangeArrowheads="1" noChangeShapeType="1" noTextEdit="1"/>
              </p:cNvSpPr>
              <p:nvPr/>
            </p:nvSpPr>
            <p:spPr>
              <a:xfrm>
                <a:off x="617912" y="626422"/>
                <a:ext cx="11227723" cy="688394"/>
              </a:xfrm>
              <a:prstGeom prst="rect">
                <a:avLst/>
              </a:prstGeom>
              <a:blipFill>
                <a:blip r:embed="rId3"/>
                <a:stretch>
                  <a:fillRect l="-434" t="-51327" b="-13451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93229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2</a:t>
            </a:fld>
            <a:endParaRPr lang="zh-TW" altLang="en-US"/>
          </a:p>
        </p:txBody>
      </p:sp>
      <p:sp>
        <p:nvSpPr>
          <p:cNvPr id="5" name="文字方塊 4"/>
          <p:cNvSpPr txBox="1"/>
          <p:nvPr/>
        </p:nvSpPr>
        <p:spPr>
          <a:xfrm>
            <a:off x="673331" y="-41564"/>
            <a:ext cx="2485506" cy="646331"/>
          </a:xfrm>
          <a:prstGeom prst="rect">
            <a:avLst/>
          </a:prstGeom>
          <a:noFill/>
        </p:spPr>
        <p:txBody>
          <a:bodyPr wrap="square" rtlCol="0">
            <a:spAutoFit/>
          </a:bodyPr>
          <a:lstStyle/>
          <a:p>
            <a:r>
              <a:rPr lang="en-US" altLang="zh-TW" sz="3600" smtClean="0">
                <a:latin typeface="Times New Roman" panose="02020603050405020304" pitchFamily="18" charset="0"/>
                <a:cs typeface="Times New Roman" panose="02020603050405020304" pitchFamily="18" charset="0"/>
              </a:rPr>
              <a:t>Outline:</a:t>
            </a:r>
            <a:endParaRPr lang="zh-TW" altLang="en-US" sz="3600">
              <a:latin typeface="Times New Roman" panose="02020603050405020304" pitchFamily="18" charset="0"/>
              <a:cs typeface="Times New Roman" panose="02020603050405020304" pitchFamily="18" charset="0"/>
            </a:endParaRPr>
          </a:p>
        </p:txBody>
      </p:sp>
      <p:sp>
        <p:nvSpPr>
          <p:cNvPr id="6" name="文字方塊 5"/>
          <p:cNvSpPr txBox="1"/>
          <p:nvPr/>
        </p:nvSpPr>
        <p:spPr>
          <a:xfrm>
            <a:off x="673331" y="687895"/>
            <a:ext cx="7730836" cy="5324535"/>
          </a:xfrm>
          <a:prstGeom prst="rect">
            <a:avLst/>
          </a:prstGeom>
          <a:noFill/>
        </p:spPr>
        <p:txBody>
          <a:bodyPr wrap="square" rtlCol="0">
            <a:spAutoFit/>
          </a:bodyPr>
          <a:lstStyle/>
          <a:p>
            <a:pPr marL="342900" indent="-342900">
              <a:buAutoNum type="arabicPeriod"/>
            </a:pPr>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Introduction</a:t>
            </a: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1.1 Motivation&amp;Objective</a:t>
            </a:r>
          </a:p>
          <a:p>
            <a:pPr lvl="1"/>
            <a:endParaRPr lang="en-US" altLang="zh-TW" sz="200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Tumor Detection</a:t>
            </a: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2.1 </a:t>
            </a:r>
            <a:r>
              <a:rPr lang="zh-TW" altLang="en-US" sz="2000" smtClean="0">
                <a:latin typeface="Times New Roman" panose="02020603050405020304" pitchFamily="18" charset="0"/>
                <a:ea typeface="標楷體" panose="03000509000000000000" pitchFamily="65" charset="-120"/>
                <a:cs typeface="Times New Roman" panose="02020603050405020304" pitchFamily="18" charset="0"/>
              </a:rPr>
              <a:t>資料來源以及符號定義</a:t>
            </a:r>
            <a:endParaRPr lang="en-US" altLang="zh-TW" sz="2000" smtClean="0">
              <a:latin typeface="Times New Roman" panose="02020603050405020304" pitchFamily="18" charset="0"/>
              <a:ea typeface="標楷體" panose="03000509000000000000" pitchFamily="65" charset="-120"/>
              <a:cs typeface="Times New Roman" panose="02020603050405020304" pitchFamily="18" charset="0"/>
            </a:endParaRP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2.2 </a:t>
            </a:r>
            <a:r>
              <a:rPr lang="zh-TW" altLang="en-US" sz="2000" smtClean="0">
                <a:latin typeface="Times New Roman" panose="02020603050405020304" pitchFamily="18" charset="0"/>
                <a:ea typeface="標楷體" panose="03000509000000000000" pitchFamily="65" charset="-120"/>
                <a:cs typeface="Times New Roman" panose="02020603050405020304" pitchFamily="18" charset="0"/>
              </a:rPr>
              <a:t>資料前處理</a:t>
            </a:r>
            <a:endParaRPr lang="en-US" altLang="zh-TW" sz="2000" smtClean="0">
              <a:latin typeface="Times New Roman" panose="02020603050405020304" pitchFamily="18" charset="0"/>
              <a:ea typeface="標楷體" panose="03000509000000000000" pitchFamily="65" charset="-120"/>
              <a:cs typeface="Times New Roman" panose="02020603050405020304" pitchFamily="18" charset="0"/>
            </a:endParaRP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2.3 YOLOv7 </a:t>
            </a:r>
            <a:r>
              <a:rPr lang="zh-TW" altLang="en-US" sz="2000" smtClean="0">
                <a:latin typeface="Times New Roman" panose="02020603050405020304" pitchFamily="18" charset="0"/>
                <a:ea typeface="標楷體" panose="03000509000000000000" pitchFamily="65" charset="-120"/>
                <a:cs typeface="Times New Roman" panose="02020603050405020304" pitchFamily="18" charset="0"/>
              </a:rPr>
              <a:t>腫瘤偵測</a:t>
            </a:r>
            <a:endParaRPr lang="en-US" altLang="zh-TW" sz="2000" smtClean="0">
              <a:latin typeface="Times New Roman" panose="02020603050405020304" pitchFamily="18" charset="0"/>
              <a:ea typeface="標楷體" panose="03000509000000000000" pitchFamily="65" charset="-120"/>
              <a:cs typeface="Times New Roman" panose="02020603050405020304" pitchFamily="18" charset="0"/>
            </a:endParaRP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2.4 YOLOv7 </a:t>
            </a:r>
            <a:r>
              <a:rPr lang="zh-TW" altLang="en-US" sz="2000" smtClean="0">
                <a:latin typeface="Times New Roman" panose="02020603050405020304" pitchFamily="18" charset="0"/>
                <a:ea typeface="標楷體" panose="03000509000000000000" pitchFamily="65" charset="-120"/>
                <a:cs typeface="Times New Roman" panose="02020603050405020304" pitchFamily="18" charset="0"/>
              </a:rPr>
              <a:t>訓練數據分析</a:t>
            </a:r>
            <a:endParaRPr lang="en-US" altLang="zh-TW" sz="2000" smtClean="0">
              <a:latin typeface="Times New Roman" panose="02020603050405020304" pitchFamily="18" charset="0"/>
              <a:ea typeface="標楷體" panose="03000509000000000000" pitchFamily="65" charset="-120"/>
              <a:cs typeface="Times New Roman" panose="02020603050405020304" pitchFamily="18" charset="0"/>
            </a:endParaRP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2.5 </a:t>
            </a:r>
            <a:r>
              <a:rPr lang="en-US" altLang="zh-TW" sz="2000">
                <a:latin typeface="Times New Roman" panose="02020603050405020304" pitchFamily="18" charset="0"/>
                <a:ea typeface="標楷體" panose="03000509000000000000" pitchFamily="65" charset="-120"/>
                <a:cs typeface="Times New Roman" panose="02020603050405020304" pitchFamily="18" charset="0"/>
              </a:rPr>
              <a:t>Evaluation </a:t>
            </a:r>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Metrics</a:t>
            </a:r>
            <a:endParaRPr lang="en-US" altLang="zh-TW" sz="2000">
              <a:latin typeface="Times New Roman" panose="02020603050405020304" pitchFamily="18" charset="0"/>
              <a:ea typeface="標楷體" panose="03000509000000000000" pitchFamily="65" charset="-120"/>
              <a:cs typeface="Times New Roman" panose="02020603050405020304" pitchFamily="18" charset="0"/>
            </a:endParaRPr>
          </a:p>
          <a:p>
            <a:pPr lvl="1"/>
            <a:endParaRPr lang="en-US" altLang="zh-TW" sz="200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Metrics</a:t>
            </a: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3.1 Based on slices space</a:t>
            </a: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3.2 Based on bounding box space</a:t>
            </a: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3.3 Based on tumor space</a:t>
            </a: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3.4 Data distribution</a:t>
            </a: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3.5 </a:t>
            </a:r>
            <a:r>
              <a:rPr lang="zh-TW" altLang="en-US" sz="2000" smtClean="0">
                <a:latin typeface="Times New Roman" panose="02020603050405020304" pitchFamily="18" charset="0"/>
                <a:ea typeface="標楷體" panose="03000509000000000000" pitchFamily="65" charset="-120"/>
                <a:cs typeface="Times New Roman" panose="02020603050405020304" pitchFamily="18" charset="0"/>
              </a:rPr>
              <a:t>視覺化呈現結果</a:t>
            </a:r>
            <a:endParaRPr lang="en-US" altLang="zh-TW" sz="2000"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2000" smtClean="0">
                <a:solidFill>
                  <a:srgbClr val="FF0000"/>
                </a:solidFill>
              </a:rPr>
              <a:t>								</a:t>
            </a:r>
          </a:p>
        </p:txBody>
      </p:sp>
    </p:spTree>
    <p:extLst>
      <p:ext uri="{BB962C8B-B14F-4D97-AF65-F5344CB8AC3E}">
        <p14:creationId xmlns:p14="http://schemas.microsoft.com/office/powerpoint/2010/main" val="4149797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20</a:t>
            </a:fld>
            <a:endParaRPr lang="zh-TW" altLang="en-US"/>
          </a:p>
        </p:txBody>
      </p:sp>
      <p:sp>
        <p:nvSpPr>
          <p:cNvPr id="5" name="矩形 4"/>
          <p:cNvSpPr/>
          <p:nvPr/>
        </p:nvSpPr>
        <p:spPr>
          <a:xfrm>
            <a:off x="-361819" y="0"/>
            <a:ext cx="11401121"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3.2 Based on boundingbox space</a:t>
            </a:r>
            <a:endParaRPr lang="en-US" altLang="zh-TW" sz="2800" smtClean="0">
              <a:latin typeface="Times New Roman" panose="02020603050405020304" pitchFamily="18" charset="0"/>
              <a:cs typeface="Times New Roman" panose="02020603050405020304" pitchFamily="18" charset="0"/>
            </a:endParaRPr>
          </a:p>
        </p:txBody>
      </p:sp>
      <p:sp>
        <p:nvSpPr>
          <p:cNvPr id="6" name="文字方塊 5"/>
          <p:cNvSpPr txBox="1"/>
          <p:nvPr/>
        </p:nvSpPr>
        <p:spPr>
          <a:xfrm>
            <a:off x="0" y="769442"/>
            <a:ext cx="7523017" cy="523220"/>
          </a:xfrm>
          <a:prstGeom prst="rect">
            <a:avLst/>
          </a:prstGeom>
          <a:noFill/>
        </p:spPr>
        <p:txBody>
          <a:bodyPr wrap="square" rtlCol="0">
            <a:spAutoFit/>
          </a:bodyPr>
          <a:lstStyle/>
          <a:p>
            <a:pPr marL="457189" indent="-457189">
              <a:buFont typeface="Arial" panose="020B0604020202020204" pitchFamily="34" charset="0"/>
              <a:buChar char="•"/>
            </a:pP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基於</a:t>
            </a:r>
            <a:r>
              <a:rPr lang="zh-TW" altLang="en-US" sz="2800">
                <a:latin typeface="Times New Roman" panose="02020603050405020304" pitchFamily="18" charset="0"/>
                <a:ea typeface="標楷體" panose="03000509000000000000" pitchFamily="65" charset="-120"/>
                <a:cs typeface="Times New Roman" panose="02020603050405020304" pitchFamily="18" charset="0"/>
              </a:rPr>
              <a:t>偵測框</a:t>
            </a: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空間上評估 </a:t>
            </a:r>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YOLOv7</a:t>
            </a: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模型效能</a:t>
            </a:r>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矩形 6"/>
          <p:cNvSpPr/>
          <p:nvPr/>
        </p:nvSpPr>
        <p:spPr>
          <a:xfrm>
            <a:off x="508698" y="1538884"/>
            <a:ext cx="10763359" cy="4616648"/>
          </a:xfrm>
          <a:prstGeom prst="rect">
            <a:avLst/>
          </a:prstGeom>
        </p:spPr>
        <p:txBody>
          <a:bodyPr wrap="square">
            <a:spAutoFit/>
          </a:bodyPr>
          <a:lstStyle/>
          <a:p>
            <a:r>
              <a:rPr lang="en-US" altLang="zh-TW" sz="2800" b="1" smtClean="0">
                <a:latin typeface="Times New Roman" panose="02020603050405020304" pitchFamily="18" charset="0"/>
                <a:ea typeface="標楷體" panose="03000509000000000000" pitchFamily="65" charset="-120"/>
                <a:cs typeface="Times New Roman" panose="02020603050405020304" pitchFamily="18" charset="0"/>
              </a:rPr>
              <a:t>Definition:</a:t>
            </a:r>
          </a:p>
          <a:p>
            <a:pPr marL="285750" indent="-285750">
              <a:buFont typeface="Wingdings" panose="05000000000000000000" pitchFamily="2" charset="2"/>
              <a:buChar char="n"/>
            </a:pPr>
            <a:r>
              <a:rPr lang="en-US" altLang="zh-TW" b="1" smtClean="0">
                <a:latin typeface="Times New Roman" panose="02020603050405020304" pitchFamily="18" charset="0"/>
                <a:ea typeface="標楷體" panose="03000509000000000000" pitchFamily="65" charset="-120"/>
                <a:cs typeface="Times New Roman" panose="02020603050405020304" pitchFamily="18" charset="0"/>
              </a:rPr>
              <a:t>TP:</a:t>
            </a:r>
          </a:p>
          <a:p>
            <a:pPr marL="742950" lvl="1" indent="-285750">
              <a:buFont typeface="Wingdings" panose="05000000000000000000" pitchFamily="2" charset="2"/>
              <a:buChar char="l"/>
            </a:pPr>
            <a:r>
              <a:rPr lang="en-US" altLang="zh-TW" sz="1600" smtClean="0">
                <a:latin typeface="Times New Roman" panose="02020603050405020304" pitchFamily="18" charset="0"/>
                <a:ea typeface="標楷體" panose="03000509000000000000" pitchFamily="65" charset="-120"/>
                <a:cs typeface="Times New Roman" panose="02020603050405020304" pitchFamily="18" charset="0"/>
              </a:rPr>
              <a:t>Slices </a:t>
            </a:r>
            <a:r>
              <a:rPr lang="zh-TW" altLang="en-US" sz="1600" smtClean="0">
                <a:latin typeface="Times New Roman" panose="02020603050405020304" pitchFamily="18" charset="0"/>
                <a:ea typeface="標楷體" panose="03000509000000000000" pitchFamily="65" charset="-120"/>
                <a:cs typeface="Times New Roman" panose="02020603050405020304" pitchFamily="18" charset="0"/>
              </a:rPr>
              <a:t>有腫瘤，偵測框框出腫瘤</a:t>
            </a:r>
            <a:r>
              <a:rPr lang="en-US" altLang="zh-TW" sz="1600" smtClean="0">
                <a:latin typeface="Times New Roman" panose="02020603050405020304" pitchFamily="18" charset="0"/>
                <a:ea typeface="標楷體" panose="03000509000000000000" pitchFamily="65" charset="-120"/>
                <a:cs typeface="Times New Roman" panose="02020603050405020304" pitchFamily="18" charset="0"/>
              </a:rPr>
              <a:t>iou &gt; threshold</a:t>
            </a:r>
            <a:r>
              <a:rPr lang="zh-TW" altLang="en-US" sz="160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60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n"/>
            </a:pPr>
            <a:r>
              <a:rPr lang="en-US" altLang="zh-TW" b="1" smtClean="0">
                <a:latin typeface="Times New Roman" panose="02020603050405020304" pitchFamily="18" charset="0"/>
                <a:ea typeface="標楷體" panose="03000509000000000000" pitchFamily="65" charset="-120"/>
                <a:cs typeface="Times New Roman" panose="02020603050405020304" pitchFamily="18" charset="0"/>
              </a:rPr>
              <a:t>TN:</a:t>
            </a:r>
          </a:p>
          <a:p>
            <a:pPr marL="742950" lvl="1" indent="-285750">
              <a:buFont typeface="Wingdings" panose="05000000000000000000" pitchFamily="2" charset="2"/>
              <a:buChar char="l"/>
              <a:defRPr/>
            </a:pPr>
            <a:r>
              <a:rPr lang="en-US" altLang="zh-TW" sz="1600">
                <a:latin typeface="Times New Roman" panose="02020603050405020304" pitchFamily="18" charset="0"/>
                <a:ea typeface="標楷體" panose="03000509000000000000" pitchFamily="65" charset="-120"/>
                <a:cs typeface="Times New Roman" panose="02020603050405020304" pitchFamily="18" charset="0"/>
              </a:rPr>
              <a:t>Slices </a:t>
            </a:r>
            <a:r>
              <a:rPr lang="zh-TW" altLang="en-US" sz="1600">
                <a:latin typeface="Times New Roman" panose="02020603050405020304" pitchFamily="18" charset="0"/>
                <a:ea typeface="標楷體" panose="03000509000000000000" pitchFamily="65" charset="-120"/>
                <a:cs typeface="Times New Roman" panose="02020603050405020304" pitchFamily="18" charset="0"/>
              </a:rPr>
              <a:t>無腫瘤，無框出腫瘤</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a:defRPr/>
            </a:pPr>
            <a:endParaRPr lang="en-US" altLang="zh-TW" b="1">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n"/>
            </a:pPr>
            <a:r>
              <a:rPr lang="en-US" altLang="zh-TW" b="1" smtClean="0">
                <a:latin typeface="Times New Roman" panose="02020603050405020304" pitchFamily="18" charset="0"/>
                <a:ea typeface="標楷體" panose="03000509000000000000" pitchFamily="65" charset="-120"/>
                <a:cs typeface="Times New Roman" panose="02020603050405020304" pitchFamily="18" charset="0"/>
              </a:rPr>
              <a:t>FP:</a:t>
            </a:r>
          </a:p>
          <a:p>
            <a:pPr marL="742950" lvl="1" indent="-285750">
              <a:buFont typeface="Wingdings" panose="05000000000000000000" pitchFamily="2" charset="2"/>
              <a:buChar char="l"/>
            </a:pPr>
            <a:r>
              <a:rPr lang="en-US" altLang="zh-TW" sz="1600" smtClean="0">
                <a:latin typeface="Times New Roman" panose="02020603050405020304" pitchFamily="18" charset="0"/>
                <a:ea typeface="標楷體" panose="03000509000000000000" pitchFamily="65" charset="-120"/>
                <a:cs typeface="Times New Roman" panose="02020603050405020304" pitchFamily="18" charset="0"/>
              </a:rPr>
              <a:t>Slices</a:t>
            </a:r>
            <a:r>
              <a:rPr lang="zh-TW" altLang="en-US" sz="1600" smtClean="0">
                <a:latin typeface="Times New Roman" panose="02020603050405020304" pitchFamily="18" charset="0"/>
                <a:ea typeface="標楷體" panose="03000509000000000000" pitchFamily="65" charset="-120"/>
                <a:cs typeface="Times New Roman" panose="02020603050405020304" pitchFamily="18" charset="0"/>
              </a:rPr>
              <a:t>無腫瘤，偵測框框出腫瘤。</a:t>
            </a:r>
            <a:endParaRPr lang="en-US" altLang="zh-TW" sz="1600" smtClean="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buFont typeface="Wingdings" panose="05000000000000000000" pitchFamily="2" charset="2"/>
              <a:buChar char="l"/>
            </a:pPr>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Slices </a:t>
            </a:r>
            <a:r>
              <a:rPr lang="zh-TW" altLang="en-US"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有腫瘤，框出的偵測框</a:t>
            </a:r>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IoU&lt;threshold</a:t>
            </a:r>
            <a:r>
              <a:rPr lang="zh-TW" altLang="en-US"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物理</a:t>
            </a:r>
            <a:r>
              <a:rPr lang="zh-TW" altLang="en-US" sz="160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意義</a:t>
            </a:r>
            <a:r>
              <a:rPr lang="zh-TW" altLang="en-US"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為預測為腫瘤但實際沒有腫瘤。</a:t>
            </a:r>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p>
          <a:p>
            <a:pPr lvl="2"/>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For example: </a:t>
            </a:r>
            <a:r>
              <a:rPr lang="zh-TW" altLang="en-US"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一張圖像有一個腫瘤，框出兩個偵測框，兩個偵測框的</a:t>
            </a:r>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IoU</a:t>
            </a:r>
            <a:r>
              <a:rPr lang="zh-TW" altLang="en-US"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都小於</a:t>
            </a:r>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threshold</a:t>
            </a:r>
            <a:r>
              <a:rPr lang="zh-TW" altLang="en-US"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則</a:t>
            </a:r>
            <a:r>
              <a:rPr lang="zh-TW" altLang="en-US"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計算兩次</a:t>
            </a:r>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FP</a:t>
            </a:r>
            <a:r>
              <a:rPr lang="zh-TW" altLang="en-US"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p>
            <a:pPr marL="342891" indent="-342891">
              <a:buAutoNum type="arabicPeriod"/>
            </a:pPr>
            <a:endParaRPr lang="en-US" altLang="zh-TW" sz="1600" smtClean="0">
              <a:latin typeface="Times New Roman" panose="02020603050405020304" pitchFamily="18" charset="0"/>
              <a:ea typeface="標楷體" panose="03000509000000000000" pitchFamily="65" charset="-120"/>
              <a:cs typeface="Times New Roman" panose="02020603050405020304" pitchFamily="18" charset="0"/>
            </a:endParaRPr>
          </a:p>
          <a:p>
            <a:pPr>
              <a:defRPr/>
            </a:pPr>
            <a:endParaRPr lang="en-US" altLang="zh-TW" sz="160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n"/>
            </a:pPr>
            <a:r>
              <a:rPr lang="en-US" altLang="zh-TW" b="1" smtClean="0">
                <a:latin typeface="Times New Roman" panose="02020603050405020304" pitchFamily="18" charset="0"/>
                <a:ea typeface="標楷體" panose="03000509000000000000" pitchFamily="65" charset="-120"/>
                <a:cs typeface="Times New Roman" panose="02020603050405020304" pitchFamily="18" charset="0"/>
              </a:rPr>
              <a:t>FN:</a:t>
            </a:r>
          </a:p>
          <a:p>
            <a:pPr marL="742950" lvl="1" indent="-285750">
              <a:buFont typeface="Wingdings" panose="05000000000000000000" pitchFamily="2" charset="2"/>
              <a:buChar char="l"/>
              <a:defRPr/>
            </a:pPr>
            <a:r>
              <a:rPr lang="en-US" altLang="zh-TW" sz="1600">
                <a:latin typeface="Times New Roman" panose="02020603050405020304" pitchFamily="18" charset="0"/>
                <a:ea typeface="標楷體" panose="03000509000000000000" pitchFamily="65" charset="-120"/>
                <a:cs typeface="Times New Roman" panose="02020603050405020304" pitchFamily="18" charset="0"/>
              </a:rPr>
              <a:t>Slices</a:t>
            </a:r>
            <a:r>
              <a:rPr lang="zh-TW" altLang="en-US" sz="1600">
                <a:latin typeface="Times New Roman" panose="02020603050405020304" pitchFamily="18" charset="0"/>
                <a:ea typeface="標楷體" panose="03000509000000000000" pitchFamily="65" charset="-120"/>
                <a:cs typeface="Times New Roman" panose="02020603050405020304" pitchFamily="18" charset="0"/>
              </a:rPr>
              <a:t>有腫瘤，無框出腫瘤。</a:t>
            </a:r>
            <a:endParaRPr lang="en-US" altLang="zh-TW" sz="160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buFont typeface="Wingdings" panose="05000000000000000000" pitchFamily="2" charset="2"/>
              <a:buChar char="l"/>
            </a:pPr>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Slices</a:t>
            </a:r>
            <a:r>
              <a:rPr lang="zh-TW" altLang="en-US"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有腫瘤，框出的偵測框</a:t>
            </a:r>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IoU&lt;threshold</a:t>
            </a:r>
            <a:r>
              <a:rPr lang="zh-TW" altLang="en-US"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物理意義為實際有腫瘤但沒有預測出來。</a:t>
            </a:r>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p>
          <a:p>
            <a:endParaRPr lang="en-US" altLang="zh-TW" sz="1400" b="1"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矩形 9"/>
          <p:cNvSpPr/>
          <p:nvPr/>
        </p:nvSpPr>
        <p:spPr>
          <a:xfrm>
            <a:off x="4178135" y="4885271"/>
            <a:ext cx="5955476" cy="369332"/>
          </a:xfrm>
          <a:prstGeom prst="rect">
            <a:avLst/>
          </a:prstGeom>
          <a:solidFill>
            <a:srgbClr val="FFFF00"/>
          </a:solidFill>
        </p:spPr>
        <p:txBody>
          <a:bodyPr wrap="none">
            <a:spAutoFit/>
          </a:bodyPr>
          <a:lstStyle/>
          <a:p>
            <a:pPr>
              <a:defRPr/>
            </a:pP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紅色為重複計算，後續</a:t>
            </a:r>
            <a:r>
              <a:rPr lang="zh-TW" altLang="en-US">
                <a:latin typeface="Times New Roman" panose="02020603050405020304" pitchFamily="18" charset="0"/>
                <a:ea typeface="標楷體" panose="03000509000000000000" pitchFamily="65" charset="-120"/>
                <a:cs typeface="Times New Roman" panose="02020603050405020304" pitchFamily="18" charset="0"/>
              </a:rPr>
              <a:t>會</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針對有無重複計算做不同的評估</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847061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p:cNvPicPr>
            <a:picLocks noChangeAspect="1"/>
          </p:cNvPicPr>
          <p:nvPr/>
        </p:nvPicPr>
        <p:blipFill>
          <a:blip r:embed="rId2"/>
          <a:stretch>
            <a:fillRect/>
          </a:stretch>
        </p:blipFill>
        <p:spPr>
          <a:xfrm>
            <a:off x="7746158" y="1414668"/>
            <a:ext cx="1690031" cy="1876145"/>
          </a:xfrm>
          <a:prstGeom prst="rect">
            <a:avLst/>
          </a:prstGeom>
        </p:spPr>
      </p:pic>
      <p:pic>
        <p:nvPicPr>
          <p:cNvPr id="3" name="圖片 2"/>
          <p:cNvPicPr>
            <a:picLocks noChangeAspect="1"/>
          </p:cNvPicPr>
          <p:nvPr/>
        </p:nvPicPr>
        <p:blipFill>
          <a:blip r:embed="rId3"/>
          <a:stretch>
            <a:fillRect/>
          </a:stretch>
        </p:blipFill>
        <p:spPr>
          <a:xfrm>
            <a:off x="3757300" y="1440120"/>
            <a:ext cx="1687873" cy="1885758"/>
          </a:xfrm>
          <a:prstGeom prst="rect">
            <a:avLst/>
          </a:prstGeom>
        </p:spPr>
      </p:pic>
      <p:sp>
        <p:nvSpPr>
          <p:cNvPr id="4" name="投影片編號版面配置區 3"/>
          <p:cNvSpPr>
            <a:spLocks noGrp="1"/>
          </p:cNvSpPr>
          <p:nvPr>
            <p:ph type="sldNum" sz="quarter" idx="12"/>
          </p:nvPr>
        </p:nvSpPr>
        <p:spPr/>
        <p:txBody>
          <a:bodyPr/>
          <a:lstStyle/>
          <a:p>
            <a:fld id="{130CB025-128C-4E41-A852-3342D168E73A}" type="slidenum">
              <a:rPr lang="zh-TW" altLang="en-US" smtClean="0"/>
              <a:t>21</a:t>
            </a:fld>
            <a:endParaRPr lang="zh-TW" altLang="en-US"/>
          </a:p>
        </p:txBody>
      </p:sp>
      <p:sp>
        <p:nvSpPr>
          <p:cNvPr id="5" name="矩形 4"/>
          <p:cNvSpPr/>
          <p:nvPr/>
        </p:nvSpPr>
        <p:spPr>
          <a:xfrm>
            <a:off x="-361819" y="0"/>
            <a:ext cx="11401121"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3.2 Based on boundingbox space-</a:t>
            </a:r>
            <a:r>
              <a:rPr lang="zh-TW" altLang="en-US" sz="2800" smtClean="0">
                <a:latin typeface="Times New Roman" panose="02020603050405020304" pitchFamily="18" charset="0"/>
                <a:cs typeface="Times New Roman" panose="02020603050405020304" pitchFamily="18" charset="0"/>
              </a:rPr>
              <a:t>視覺化示意圖</a:t>
            </a:r>
            <a:endParaRPr lang="en-US" altLang="zh-TW" sz="2800" smtClean="0">
              <a:latin typeface="Times New Roman" panose="02020603050405020304" pitchFamily="18" charset="0"/>
              <a:cs typeface="Times New Roman" panose="02020603050405020304" pitchFamily="18" charset="0"/>
            </a:endParaRPr>
          </a:p>
        </p:txBody>
      </p:sp>
      <p:sp>
        <p:nvSpPr>
          <p:cNvPr id="6" name="圓角矩形 5"/>
          <p:cNvSpPr/>
          <p:nvPr/>
        </p:nvSpPr>
        <p:spPr>
          <a:xfrm>
            <a:off x="448889" y="1143275"/>
            <a:ext cx="2998124" cy="4896434"/>
          </a:xfrm>
          <a:prstGeom prst="roundRect">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624532" y="1180098"/>
            <a:ext cx="1763624" cy="307777"/>
          </a:xfrm>
          <a:prstGeom prst="rect">
            <a:avLst/>
          </a:prstGeom>
        </p:spPr>
        <p:txBody>
          <a:bodyPr wrap="none">
            <a:spAutoFit/>
          </a:bodyPr>
          <a:lstStyle/>
          <a:p>
            <a:pPr marL="285750" indent="-285750">
              <a:buFont typeface="Arial" panose="020B0604020202020204" pitchFamily="34" charset="0"/>
              <a:buChar char="•"/>
            </a:pPr>
            <a:r>
              <a:rPr lang="en-US" altLang="zh-TW" sz="1400" dirty="0" smtClean="0">
                <a:latin typeface="Times New Roman" panose="02020603050405020304" pitchFamily="18" charset="0"/>
                <a:cs typeface="Times New Roman" panose="02020603050405020304" pitchFamily="18" charset="0"/>
              </a:rPr>
              <a:t>Illustrative Figure</a:t>
            </a:r>
            <a:endParaRPr lang="zh-TW" altLang="en-US" sz="1400" dirty="0">
              <a:latin typeface="Times New Roman" panose="02020603050405020304" pitchFamily="18" charset="0"/>
              <a:cs typeface="Times New Roman" panose="02020603050405020304" pitchFamily="18" charset="0"/>
            </a:endParaRPr>
          </a:p>
        </p:txBody>
      </p:sp>
      <p:pic>
        <p:nvPicPr>
          <p:cNvPr id="9" name="圖片 8"/>
          <p:cNvPicPr>
            <a:picLocks noChangeAspect="1"/>
          </p:cNvPicPr>
          <p:nvPr/>
        </p:nvPicPr>
        <p:blipFill>
          <a:blip r:embed="rId4"/>
          <a:stretch>
            <a:fillRect/>
          </a:stretch>
        </p:blipFill>
        <p:spPr>
          <a:xfrm>
            <a:off x="583024" y="4375289"/>
            <a:ext cx="2429214" cy="295316"/>
          </a:xfrm>
          <a:prstGeom prst="rect">
            <a:avLst/>
          </a:prstGeom>
        </p:spPr>
      </p:pic>
      <p:pic>
        <p:nvPicPr>
          <p:cNvPr id="10" name="圖片 9"/>
          <p:cNvPicPr>
            <a:picLocks noChangeAspect="1"/>
          </p:cNvPicPr>
          <p:nvPr/>
        </p:nvPicPr>
        <p:blipFill>
          <a:blip r:embed="rId5"/>
          <a:stretch>
            <a:fillRect/>
          </a:stretch>
        </p:blipFill>
        <p:spPr>
          <a:xfrm>
            <a:off x="583024" y="4719889"/>
            <a:ext cx="2429214" cy="265655"/>
          </a:xfrm>
          <a:prstGeom prst="rect">
            <a:avLst/>
          </a:prstGeom>
        </p:spPr>
      </p:pic>
      <mc:AlternateContent xmlns:mc="http://schemas.openxmlformats.org/markup-compatibility/2006">
        <mc:Choice xmlns:a14="http://schemas.microsoft.com/office/drawing/2010/main" Requires="a14">
          <p:sp>
            <p:nvSpPr>
              <p:cNvPr id="11" name="文字方塊 10"/>
              <p:cNvSpPr txBox="1"/>
              <p:nvPr/>
            </p:nvSpPr>
            <p:spPr>
              <a:xfrm>
                <a:off x="448889" y="5204211"/>
                <a:ext cx="2842952" cy="525272"/>
              </a:xfrm>
              <a:prstGeom prst="rect">
                <a:avLst/>
              </a:prstGeom>
              <a:noFill/>
            </p:spPr>
            <p:txBody>
              <a:bodyPr wrap="square" rtlCol="0">
                <a:spAutoFit/>
              </a:bodyPr>
              <a:lstStyle/>
              <a:p>
                <a:r>
                  <a:rPr lang="en-US" altLang="zh-TW" i="1" dirty="0">
                    <a:latin typeface="Cambria Math" panose="02040503050406030204" pitchFamily="18" charset="0"/>
                    <a:cs typeface="Times New Roman" panose="02020603050405020304" pitchFamily="18" charset="0"/>
                  </a:rPr>
                  <a:t>IoU = </a:t>
                </a:r>
                <a14:m>
                  <m:oMath xmlns:m="http://schemas.openxmlformats.org/officeDocument/2006/math">
                    <m:f>
                      <m:fPr>
                        <m:ctrlPr>
                          <a:rPr lang="en-US" altLang="zh-TW" i="1">
                            <a:latin typeface="Cambria Math" panose="02040503050406030204" pitchFamily="18" charset="0"/>
                            <a:cs typeface="Times New Roman" panose="02020603050405020304" pitchFamily="18" charset="0"/>
                          </a:rPr>
                        </m:ctrlPr>
                      </m:fPr>
                      <m:num>
                        <m:r>
                          <a:rPr lang="en-US" altLang="zh-TW" b="0" i="1" smtClean="0">
                            <a:latin typeface="Cambria Math" panose="02040503050406030204" pitchFamily="18" charset="0"/>
                            <a:cs typeface="Times New Roman" panose="02020603050405020304" pitchFamily="18" charset="0"/>
                          </a:rPr>
                          <m:t>𝐴𝑟𝑒𝑎</m:t>
                        </m:r>
                        <m:r>
                          <a:rPr lang="en-US" altLang="zh-TW" b="0" i="1" smtClean="0">
                            <a:latin typeface="Cambria Math" panose="02040503050406030204" pitchFamily="18" charset="0"/>
                            <a:cs typeface="Times New Roman" panose="02020603050405020304" pitchFamily="18" charset="0"/>
                          </a:rPr>
                          <m:t> </m:t>
                        </m:r>
                        <m:r>
                          <a:rPr lang="en-US" altLang="zh-TW" b="0" i="1" smtClean="0">
                            <a:latin typeface="Cambria Math" panose="02040503050406030204" pitchFamily="18" charset="0"/>
                            <a:cs typeface="Times New Roman" panose="02020603050405020304" pitchFamily="18" charset="0"/>
                          </a:rPr>
                          <m:t>𝑜𝑓</m:t>
                        </m:r>
                        <m:r>
                          <a:rPr lang="en-US" altLang="zh-TW" b="0" i="1" smtClean="0">
                            <a:latin typeface="Cambria Math" panose="02040503050406030204" pitchFamily="18" charset="0"/>
                            <a:cs typeface="Times New Roman" panose="02020603050405020304" pitchFamily="18" charset="0"/>
                          </a:rPr>
                          <m:t> </m:t>
                        </m:r>
                        <m:r>
                          <a:rPr lang="en-US" altLang="zh-TW" b="0" i="1" smtClean="0">
                            <a:latin typeface="Cambria Math" panose="02040503050406030204" pitchFamily="18" charset="0"/>
                            <a:cs typeface="Times New Roman" panose="02020603050405020304" pitchFamily="18" charset="0"/>
                          </a:rPr>
                          <m:t>𝑂𝑣𝑒𝑟𝑙𝑎𝑝</m:t>
                        </m:r>
                      </m:num>
                      <m:den>
                        <m:r>
                          <a:rPr lang="en-US" altLang="zh-TW" b="0" i="1" smtClean="0">
                            <a:latin typeface="Cambria Math" panose="02040503050406030204" pitchFamily="18" charset="0"/>
                            <a:cs typeface="Times New Roman" panose="02020603050405020304" pitchFamily="18" charset="0"/>
                          </a:rPr>
                          <m:t>𝐴𝑟𝑒𝑎</m:t>
                        </m:r>
                        <m:r>
                          <a:rPr lang="en-US" altLang="zh-TW" b="0" i="1" smtClean="0">
                            <a:latin typeface="Cambria Math" panose="02040503050406030204" pitchFamily="18" charset="0"/>
                            <a:cs typeface="Times New Roman" panose="02020603050405020304" pitchFamily="18" charset="0"/>
                          </a:rPr>
                          <m:t> </m:t>
                        </m:r>
                        <m:r>
                          <a:rPr lang="en-US" altLang="zh-TW" b="0" i="1" smtClean="0">
                            <a:latin typeface="Cambria Math" panose="02040503050406030204" pitchFamily="18" charset="0"/>
                            <a:cs typeface="Times New Roman" panose="02020603050405020304" pitchFamily="18" charset="0"/>
                          </a:rPr>
                          <m:t>𝑜𝑓</m:t>
                        </m:r>
                        <m:r>
                          <a:rPr lang="en-US" altLang="zh-TW" b="0" i="1" smtClean="0">
                            <a:latin typeface="Cambria Math" panose="02040503050406030204" pitchFamily="18" charset="0"/>
                            <a:cs typeface="Times New Roman" panose="02020603050405020304" pitchFamily="18" charset="0"/>
                          </a:rPr>
                          <m:t> </m:t>
                        </m:r>
                        <m:r>
                          <a:rPr lang="en-US" altLang="zh-TW" b="0" i="1" smtClean="0">
                            <a:latin typeface="Cambria Math" panose="02040503050406030204" pitchFamily="18" charset="0"/>
                            <a:cs typeface="Times New Roman" panose="02020603050405020304" pitchFamily="18" charset="0"/>
                          </a:rPr>
                          <m:t>𝑢𝑛𝑖𝑜𝑛</m:t>
                        </m:r>
                      </m:den>
                    </m:f>
                  </m:oMath>
                </a14:m>
                <a:r>
                  <a:rPr lang="en-US" altLang="zh-TW"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zh-TW" i="1">
                            <a:latin typeface="Cambria Math" panose="02040503050406030204" pitchFamily="18" charset="0"/>
                            <a:cs typeface="Times New Roman" panose="02020603050405020304" pitchFamily="18" charset="0"/>
                          </a:rPr>
                        </m:ctrlPr>
                      </m:fPr>
                      <m:num>
                        <m:r>
                          <a:rPr lang="en-US" altLang="zh-TW">
                            <a:latin typeface="Cambria Math" panose="02040503050406030204" pitchFamily="18" charset="0"/>
                            <a:cs typeface="Times New Roman" panose="02020603050405020304" pitchFamily="18" charset="0"/>
                          </a:rPr>
                          <m:t>𝐴</m:t>
                        </m:r>
                        <m:r>
                          <a:rPr lang="en-US" altLang="zh-TW">
                            <a:latin typeface="Cambria Math" panose="02040503050406030204" pitchFamily="18" charset="0"/>
                            <a:cs typeface="Times New Roman" panose="02020603050405020304" pitchFamily="18" charset="0"/>
                          </a:rPr>
                          <m:t>∩</m:t>
                        </m:r>
                        <m:r>
                          <a:rPr lang="en-US" altLang="zh-TW">
                            <a:latin typeface="Cambria Math" panose="02040503050406030204" pitchFamily="18" charset="0"/>
                            <a:cs typeface="Times New Roman" panose="02020603050405020304" pitchFamily="18" charset="0"/>
                          </a:rPr>
                          <m:t>𝐵</m:t>
                        </m:r>
                      </m:num>
                      <m:den>
                        <m:r>
                          <a:rPr lang="en-US" altLang="zh-TW">
                            <a:latin typeface="Cambria Math" panose="02040503050406030204" pitchFamily="18" charset="0"/>
                            <a:cs typeface="Times New Roman" panose="02020603050405020304" pitchFamily="18" charset="0"/>
                          </a:rPr>
                          <m:t>𝐴</m:t>
                        </m:r>
                        <m:r>
                          <a:rPr lang="en-US" altLang="zh-TW">
                            <a:latin typeface="Cambria Math" panose="02040503050406030204" pitchFamily="18" charset="0"/>
                            <a:cs typeface="Times New Roman" panose="02020603050405020304" pitchFamily="18" charset="0"/>
                          </a:rPr>
                          <m:t>∪</m:t>
                        </m:r>
                        <m:r>
                          <a:rPr lang="en-US" altLang="zh-TW">
                            <a:latin typeface="Cambria Math" panose="02040503050406030204" pitchFamily="18" charset="0"/>
                            <a:cs typeface="Times New Roman" panose="02020603050405020304" pitchFamily="18" charset="0"/>
                          </a:rPr>
                          <m:t>𝐵</m:t>
                        </m:r>
                      </m:den>
                    </m:f>
                  </m:oMath>
                </a14:m>
                <a:endParaRPr lang="zh-TW" altLang="en-US" dirty="0">
                  <a:latin typeface="Times New Roman" panose="02020603050405020304" pitchFamily="18" charset="0"/>
                  <a:cs typeface="Times New Roman" panose="02020603050405020304" pitchFamily="18" charset="0"/>
                </a:endParaRPr>
              </a:p>
            </p:txBody>
          </p:sp>
        </mc:Choice>
        <mc:Fallback>
          <p:sp>
            <p:nvSpPr>
              <p:cNvPr id="11" name="文字方塊 10"/>
              <p:cNvSpPr txBox="1">
                <a:spLocks noRot="1" noChangeAspect="1" noMove="1" noResize="1" noEditPoints="1" noAdjustHandles="1" noChangeArrowheads="1" noChangeShapeType="1" noTextEdit="1"/>
              </p:cNvSpPr>
              <p:nvPr/>
            </p:nvSpPr>
            <p:spPr>
              <a:xfrm>
                <a:off x="448889" y="5204211"/>
                <a:ext cx="2842952" cy="525272"/>
              </a:xfrm>
              <a:prstGeom prst="rect">
                <a:avLst/>
              </a:prstGeom>
              <a:blipFill>
                <a:blip r:embed="rId6"/>
                <a:stretch>
                  <a:fillRect l="-1931" b="-5814"/>
                </a:stretch>
              </a:blipFill>
            </p:spPr>
            <p:txBody>
              <a:bodyPr/>
              <a:lstStyle/>
              <a:p>
                <a:r>
                  <a:rPr lang="zh-TW" altLang="en-US">
                    <a:noFill/>
                  </a:rPr>
                  <a:t> </a:t>
                </a:r>
              </a:p>
            </p:txBody>
          </p:sp>
        </mc:Fallback>
      </mc:AlternateContent>
      <p:sp>
        <p:nvSpPr>
          <p:cNvPr id="15" name="左大括弧 14"/>
          <p:cNvSpPr/>
          <p:nvPr/>
        </p:nvSpPr>
        <p:spPr>
          <a:xfrm rot="16200000">
            <a:off x="5328217" y="2456924"/>
            <a:ext cx="377158" cy="2194560"/>
          </a:xfrm>
          <a:prstGeom prst="leftBrace">
            <a:avLst>
              <a:gd name="adj1" fmla="val 43314"/>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6" name="矩形 15"/>
          <p:cNvSpPr/>
          <p:nvPr/>
        </p:nvSpPr>
        <p:spPr>
          <a:xfrm>
            <a:off x="4897497" y="3681780"/>
            <a:ext cx="1290738" cy="369332"/>
          </a:xfrm>
          <a:prstGeom prst="rect">
            <a:avLst/>
          </a:prstGeom>
        </p:spPr>
        <p:txBody>
          <a:bodyPr wrap="none">
            <a:spAutoFit/>
          </a:bodyPr>
          <a:lstStyle/>
          <a:p>
            <a:r>
              <a:rPr lang="en-US" altLang="zh-TW" i="1" dirty="0">
                <a:latin typeface="Cambria Math" panose="02040503050406030204" pitchFamily="18" charset="0"/>
                <a:cs typeface="Times New Roman" panose="02020603050405020304" pitchFamily="18" charset="0"/>
              </a:rPr>
              <a:t>IoU = 0.91 </a:t>
            </a:r>
            <a:endParaRPr lang="zh-TW" altLang="en-US" i="1" dirty="0">
              <a:latin typeface="Cambria Math" panose="02040503050406030204" pitchFamily="18" charset="0"/>
              <a:cs typeface="Times New Roman" panose="02020603050405020304" pitchFamily="18" charset="0"/>
            </a:endParaRPr>
          </a:p>
        </p:txBody>
      </p:sp>
      <p:sp>
        <p:nvSpPr>
          <p:cNvPr id="17" name="矩形 16"/>
          <p:cNvSpPr/>
          <p:nvPr/>
        </p:nvSpPr>
        <p:spPr>
          <a:xfrm>
            <a:off x="3842931" y="2219056"/>
            <a:ext cx="401910" cy="2792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向下箭號 18"/>
          <p:cNvSpPr/>
          <p:nvPr/>
        </p:nvSpPr>
        <p:spPr>
          <a:xfrm rot="2609095">
            <a:off x="4942607" y="4037810"/>
            <a:ext cx="261895" cy="7328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向下箭號 19"/>
          <p:cNvSpPr/>
          <p:nvPr/>
        </p:nvSpPr>
        <p:spPr>
          <a:xfrm rot="18807034">
            <a:off x="5816911" y="4008886"/>
            <a:ext cx="261895" cy="7328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3812584" y="4664569"/>
            <a:ext cx="1755417" cy="369332"/>
          </a:xfrm>
          <a:prstGeom prst="rect">
            <a:avLst/>
          </a:prstGeom>
        </p:spPr>
        <p:txBody>
          <a:bodyPr wrap="none">
            <a:spAutoFit/>
          </a:bodyPr>
          <a:lstStyle/>
          <a:p>
            <a:r>
              <a:rPr lang="en-US" altLang="zh-TW" i="1" dirty="0" smtClean="0">
                <a:latin typeface="Cambria Math" panose="02040503050406030204" pitchFamily="18" charset="0"/>
                <a:cs typeface="Times New Roman" panose="02020603050405020304" pitchFamily="18" charset="0"/>
              </a:rPr>
              <a:t>IoU</a:t>
            </a:r>
            <a:r>
              <a:rPr lang="en-US" altLang="zh-TW" i="1" dirty="0">
                <a:latin typeface="Cambria Math" panose="02040503050406030204" pitchFamily="18" charset="0"/>
                <a:cs typeface="Times New Roman" panose="02020603050405020304" pitchFamily="18" charset="0"/>
              </a:rPr>
              <a:t> </a:t>
            </a:r>
            <a:r>
              <a:rPr lang="en-US" altLang="zh-TW" i="1" dirty="0" smtClean="0">
                <a:latin typeface="Cambria Math" panose="02040503050406030204" pitchFamily="18" charset="0"/>
                <a:cs typeface="Times New Roman" panose="02020603050405020304" pitchFamily="18" charset="0"/>
              </a:rPr>
              <a:t>&gt; threshold</a:t>
            </a:r>
            <a:endParaRPr lang="zh-TW" altLang="en-US" i="1" dirty="0">
              <a:latin typeface="Cambria Math" panose="02040503050406030204" pitchFamily="18" charset="0"/>
              <a:cs typeface="Times New Roman" panose="02020603050405020304" pitchFamily="18" charset="0"/>
            </a:endParaRPr>
          </a:p>
        </p:txBody>
      </p:sp>
      <p:sp>
        <p:nvSpPr>
          <p:cNvPr id="22" name="矩形 21"/>
          <p:cNvSpPr/>
          <p:nvPr/>
        </p:nvSpPr>
        <p:spPr>
          <a:xfrm>
            <a:off x="5762020" y="4671406"/>
            <a:ext cx="1755417" cy="369332"/>
          </a:xfrm>
          <a:prstGeom prst="rect">
            <a:avLst/>
          </a:prstGeom>
        </p:spPr>
        <p:txBody>
          <a:bodyPr wrap="none">
            <a:spAutoFit/>
          </a:bodyPr>
          <a:lstStyle/>
          <a:p>
            <a:r>
              <a:rPr lang="en-US" altLang="zh-TW" i="1" dirty="0" smtClean="0">
                <a:latin typeface="Cambria Math" panose="02040503050406030204" pitchFamily="18" charset="0"/>
                <a:cs typeface="Times New Roman" panose="02020603050405020304" pitchFamily="18" charset="0"/>
              </a:rPr>
              <a:t>IoU</a:t>
            </a:r>
            <a:r>
              <a:rPr lang="en-US" altLang="zh-TW" i="1" dirty="0">
                <a:latin typeface="Cambria Math" panose="02040503050406030204" pitchFamily="18" charset="0"/>
                <a:cs typeface="Times New Roman" panose="02020603050405020304" pitchFamily="18" charset="0"/>
              </a:rPr>
              <a:t> &lt;</a:t>
            </a:r>
            <a:r>
              <a:rPr lang="en-US" altLang="zh-TW" i="1" dirty="0" smtClean="0">
                <a:latin typeface="Cambria Math" panose="02040503050406030204" pitchFamily="18" charset="0"/>
                <a:cs typeface="Times New Roman" panose="02020603050405020304" pitchFamily="18" charset="0"/>
              </a:rPr>
              <a:t> threshold</a:t>
            </a:r>
            <a:endParaRPr lang="zh-TW" altLang="en-US" i="1" dirty="0">
              <a:latin typeface="Cambria Math" panose="02040503050406030204" pitchFamily="18" charset="0"/>
              <a:cs typeface="Times New Roman" panose="02020603050405020304" pitchFamily="18" charset="0"/>
            </a:endParaRPr>
          </a:p>
        </p:txBody>
      </p:sp>
      <p:sp>
        <p:nvSpPr>
          <p:cNvPr id="23" name="文字方塊 22"/>
          <p:cNvSpPr txBox="1"/>
          <p:nvPr/>
        </p:nvSpPr>
        <p:spPr>
          <a:xfrm>
            <a:off x="4363142" y="5022433"/>
            <a:ext cx="575918" cy="369332"/>
          </a:xfrm>
          <a:prstGeom prst="rect">
            <a:avLst/>
          </a:prstGeom>
          <a:noFill/>
        </p:spPr>
        <p:txBody>
          <a:bodyPr wrap="square" rtlCol="0">
            <a:spAutoFit/>
          </a:bodyPr>
          <a:lstStyle/>
          <a:p>
            <a:r>
              <a:rPr lang="en-US" altLang="zh-TW" b="1" dirty="0" smtClean="0">
                <a:solidFill>
                  <a:srgbClr val="FF0000"/>
                </a:solidFill>
                <a:latin typeface="Times New Roman" panose="02020603050405020304" pitchFamily="18" charset="0"/>
                <a:cs typeface="Times New Roman" panose="02020603050405020304" pitchFamily="18" charset="0"/>
              </a:rPr>
              <a:t>TP</a:t>
            </a:r>
            <a:endParaRPr lang="zh-TW" altLang="en-US" b="1" dirty="0">
              <a:solidFill>
                <a:srgbClr val="FF0000"/>
              </a:solidFill>
              <a:latin typeface="Times New Roman" panose="02020603050405020304" pitchFamily="18" charset="0"/>
              <a:cs typeface="Times New Roman" panose="02020603050405020304" pitchFamily="18" charset="0"/>
            </a:endParaRPr>
          </a:p>
        </p:txBody>
      </p:sp>
      <p:sp>
        <p:nvSpPr>
          <p:cNvPr id="24" name="文字方塊 23"/>
          <p:cNvSpPr txBox="1"/>
          <p:nvPr/>
        </p:nvSpPr>
        <p:spPr>
          <a:xfrm>
            <a:off x="6032556" y="5022433"/>
            <a:ext cx="1085979" cy="923330"/>
          </a:xfrm>
          <a:prstGeom prst="rect">
            <a:avLst/>
          </a:prstGeom>
          <a:noFill/>
        </p:spPr>
        <p:txBody>
          <a:bodyPr wrap="square" rtlCol="0">
            <a:spAutoFit/>
          </a:bodyPr>
          <a:lstStyle/>
          <a:p>
            <a:r>
              <a:rPr lang="en-US" altLang="zh-TW" b="1" dirty="0" smtClean="0">
                <a:solidFill>
                  <a:srgbClr val="FF0000"/>
                </a:solidFill>
                <a:latin typeface="Times New Roman" panose="02020603050405020304" pitchFamily="18" charset="0"/>
                <a:cs typeface="Times New Roman" panose="02020603050405020304" pitchFamily="18" charset="0"/>
              </a:rPr>
              <a:t>FP </a:t>
            </a:r>
            <a:r>
              <a:rPr lang="en-US" altLang="zh-TW" dirty="0" smtClean="0">
                <a:latin typeface="Times New Roman" panose="02020603050405020304" pitchFamily="18" charset="0"/>
                <a:cs typeface="Times New Roman" panose="02020603050405020304" pitchFamily="18" charset="0"/>
              </a:rPr>
              <a:t>&amp;</a:t>
            </a:r>
            <a:r>
              <a:rPr lang="en-US" altLang="zh-TW" b="1" dirty="0" smtClean="0">
                <a:solidFill>
                  <a:srgbClr val="FF0000"/>
                </a:solidFill>
                <a:latin typeface="Times New Roman" panose="02020603050405020304" pitchFamily="18" charset="0"/>
                <a:cs typeface="Times New Roman" panose="02020603050405020304" pitchFamily="18" charset="0"/>
              </a:rPr>
              <a:t> FN</a:t>
            </a:r>
          </a:p>
          <a:p>
            <a:pPr algn="ctr"/>
            <a:r>
              <a:rPr lang="en-US" altLang="zh-TW" dirty="0">
                <a:latin typeface="Times New Roman" panose="02020603050405020304" pitchFamily="18" charset="0"/>
                <a:cs typeface="Times New Roman" panose="02020603050405020304" pitchFamily="18" charset="0"/>
              </a:rPr>
              <a:t>o</a:t>
            </a:r>
            <a:r>
              <a:rPr lang="en-US" altLang="zh-TW" dirty="0" smtClean="0">
                <a:latin typeface="Times New Roman" panose="02020603050405020304" pitchFamily="18" charset="0"/>
                <a:cs typeface="Times New Roman" panose="02020603050405020304" pitchFamily="18" charset="0"/>
              </a:rPr>
              <a:t>r</a:t>
            </a:r>
          </a:p>
          <a:p>
            <a:pPr algn="ctr"/>
            <a:r>
              <a:rPr lang="en-US" altLang="zh-TW" b="1" dirty="0">
                <a:solidFill>
                  <a:srgbClr val="FF0000"/>
                </a:solidFill>
                <a:latin typeface="Times New Roman" panose="02020603050405020304" pitchFamily="18" charset="0"/>
                <a:cs typeface="Times New Roman" panose="02020603050405020304" pitchFamily="18" charset="0"/>
              </a:rPr>
              <a:t>FN</a:t>
            </a:r>
            <a:endParaRPr lang="zh-TW" altLang="en-US" b="1" dirty="0">
              <a:solidFill>
                <a:srgbClr val="FF0000"/>
              </a:solidFill>
              <a:latin typeface="Times New Roman" panose="02020603050405020304" pitchFamily="18" charset="0"/>
              <a:cs typeface="Times New Roman" panose="02020603050405020304" pitchFamily="18" charset="0"/>
            </a:endParaRPr>
          </a:p>
        </p:txBody>
      </p:sp>
      <p:sp>
        <p:nvSpPr>
          <p:cNvPr id="27" name="左大括弧 26"/>
          <p:cNvSpPr/>
          <p:nvPr/>
        </p:nvSpPr>
        <p:spPr>
          <a:xfrm rot="16200000">
            <a:off x="9520335" y="2490682"/>
            <a:ext cx="377158" cy="2194560"/>
          </a:xfrm>
          <a:prstGeom prst="leftBrace">
            <a:avLst>
              <a:gd name="adj1" fmla="val 43314"/>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28" name="矩形 27"/>
          <p:cNvSpPr/>
          <p:nvPr/>
        </p:nvSpPr>
        <p:spPr>
          <a:xfrm>
            <a:off x="9052288" y="3742783"/>
            <a:ext cx="1418978" cy="369332"/>
          </a:xfrm>
          <a:prstGeom prst="rect">
            <a:avLst/>
          </a:prstGeom>
        </p:spPr>
        <p:txBody>
          <a:bodyPr wrap="none">
            <a:spAutoFit/>
          </a:bodyPr>
          <a:lstStyle/>
          <a:p>
            <a:r>
              <a:rPr lang="en-US" altLang="zh-TW" i="1" dirty="0">
                <a:latin typeface="Cambria Math" panose="02040503050406030204" pitchFamily="18" charset="0"/>
                <a:cs typeface="Times New Roman" panose="02020603050405020304" pitchFamily="18" charset="0"/>
              </a:rPr>
              <a:t>IoU = </a:t>
            </a:r>
            <a:r>
              <a:rPr lang="en-US" altLang="zh-TW" i="1" dirty="0" smtClean="0">
                <a:latin typeface="Cambria Math" panose="02040503050406030204" pitchFamily="18" charset="0"/>
                <a:cs typeface="Times New Roman" panose="02020603050405020304" pitchFamily="18" charset="0"/>
              </a:rPr>
              <a:t>0.735 </a:t>
            </a:r>
            <a:endParaRPr lang="zh-TW" altLang="en-US" i="1" dirty="0">
              <a:latin typeface="Cambria Math" panose="02040503050406030204" pitchFamily="18" charset="0"/>
              <a:cs typeface="Times New Roman" panose="02020603050405020304" pitchFamily="18" charset="0"/>
            </a:endParaRPr>
          </a:p>
        </p:txBody>
      </p:sp>
      <p:sp>
        <p:nvSpPr>
          <p:cNvPr id="29" name="向下箭號 28"/>
          <p:cNvSpPr/>
          <p:nvPr/>
        </p:nvSpPr>
        <p:spPr>
          <a:xfrm rot="2609095">
            <a:off x="9237758" y="4052257"/>
            <a:ext cx="261895" cy="7328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向下箭號 29"/>
          <p:cNvSpPr/>
          <p:nvPr/>
        </p:nvSpPr>
        <p:spPr>
          <a:xfrm rot="18807034">
            <a:off x="10112062" y="4023333"/>
            <a:ext cx="261895" cy="7328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8107735" y="4679016"/>
            <a:ext cx="1755417" cy="369332"/>
          </a:xfrm>
          <a:prstGeom prst="rect">
            <a:avLst/>
          </a:prstGeom>
        </p:spPr>
        <p:txBody>
          <a:bodyPr wrap="none">
            <a:spAutoFit/>
          </a:bodyPr>
          <a:lstStyle/>
          <a:p>
            <a:r>
              <a:rPr lang="en-US" altLang="zh-TW" i="1" dirty="0" smtClean="0">
                <a:latin typeface="Cambria Math" panose="02040503050406030204" pitchFamily="18" charset="0"/>
                <a:cs typeface="Times New Roman" panose="02020603050405020304" pitchFamily="18" charset="0"/>
              </a:rPr>
              <a:t>IoU</a:t>
            </a:r>
            <a:r>
              <a:rPr lang="en-US" altLang="zh-TW" i="1" dirty="0">
                <a:latin typeface="Cambria Math" panose="02040503050406030204" pitchFamily="18" charset="0"/>
                <a:cs typeface="Times New Roman" panose="02020603050405020304" pitchFamily="18" charset="0"/>
              </a:rPr>
              <a:t> </a:t>
            </a:r>
            <a:r>
              <a:rPr lang="en-US" altLang="zh-TW" i="1" dirty="0" smtClean="0">
                <a:latin typeface="Cambria Math" panose="02040503050406030204" pitchFamily="18" charset="0"/>
                <a:cs typeface="Times New Roman" panose="02020603050405020304" pitchFamily="18" charset="0"/>
              </a:rPr>
              <a:t>&gt; threshold</a:t>
            </a:r>
            <a:endParaRPr lang="zh-TW" altLang="en-US" i="1" dirty="0">
              <a:latin typeface="Cambria Math" panose="02040503050406030204" pitchFamily="18" charset="0"/>
              <a:cs typeface="Times New Roman" panose="02020603050405020304" pitchFamily="18" charset="0"/>
            </a:endParaRPr>
          </a:p>
        </p:txBody>
      </p:sp>
      <p:sp>
        <p:nvSpPr>
          <p:cNvPr id="32" name="矩形 31"/>
          <p:cNvSpPr/>
          <p:nvPr/>
        </p:nvSpPr>
        <p:spPr>
          <a:xfrm>
            <a:off x="10057171" y="4685853"/>
            <a:ext cx="1755417" cy="369332"/>
          </a:xfrm>
          <a:prstGeom prst="rect">
            <a:avLst/>
          </a:prstGeom>
        </p:spPr>
        <p:txBody>
          <a:bodyPr wrap="none">
            <a:spAutoFit/>
          </a:bodyPr>
          <a:lstStyle/>
          <a:p>
            <a:r>
              <a:rPr lang="en-US" altLang="zh-TW" i="1" dirty="0" smtClean="0">
                <a:latin typeface="Cambria Math" panose="02040503050406030204" pitchFamily="18" charset="0"/>
                <a:cs typeface="Times New Roman" panose="02020603050405020304" pitchFamily="18" charset="0"/>
              </a:rPr>
              <a:t>IoU</a:t>
            </a:r>
            <a:r>
              <a:rPr lang="en-US" altLang="zh-TW" i="1" dirty="0">
                <a:latin typeface="Cambria Math" panose="02040503050406030204" pitchFamily="18" charset="0"/>
                <a:cs typeface="Times New Roman" panose="02020603050405020304" pitchFamily="18" charset="0"/>
              </a:rPr>
              <a:t> &lt;</a:t>
            </a:r>
            <a:r>
              <a:rPr lang="en-US" altLang="zh-TW" i="1" dirty="0" smtClean="0">
                <a:latin typeface="Cambria Math" panose="02040503050406030204" pitchFamily="18" charset="0"/>
                <a:cs typeface="Times New Roman" panose="02020603050405020304" pitchFamily="18" charset="0"/>
              </a:rPr>
              <a:t> threshold</a:t>
            </a:r>
            <a:endParaRPr lang="zh-TW" altLang="en-US" i="1" dirty="0">
              <a:latin typeface="Cambria Math" panose="02040503050406030204" pitchFamily="18" charset="0"/>
              <a:cs typeface="Times New Roman" panose="02020603050405020304" pitchFamily="18" charset="0"/>
            </a:endParaRPr>
          </a:p>
        </p:txBody>
      </p:sp>
      <p:sp>
        <p:nvSpPr>
          <p:cNvPr id="33" name="文字方塊 32"/>
          <p:cNvSpPr txBox="1"/>
          <p:nvPr/>
        </p:nvSpPr>
        <p:spPr>
          <a:xfrm>
            <a:off x="8658293" y="5036880"/>
            <a:ext cx="575918" cy="369332"/>
          </a:xfrm>
          <a:prstGeom prst="rect">
            <a:avLst/>
          </a:prstGeom>
          <a:noFill/>
        </p:spPr>
        <p:txBody>
          <a:bodyPr wrap="square" rtlCol="0">
            <a:spAutoFit/>
          </a:bodyPr>
          <a:lstStyle/>
          <a:p>
            <a:r>
              <a:rPr lang="en-US" altLang="zh-TW" b="1" dirty="0" smtClean="0">
                <a:solidFill>
                  <a:srgbClr val="FF0000"/>
                </a:solidFill>
                <a:latin typeface="Times New Roman" panose="02020603050405020304" pitchFamily="18" charset="0"/>
                <a:cs typeface="Times New Roman" panose="02020603050405020304" pitchFamily="18" charset="0"/>
              </a:rPr>
              <a:t>TP</a:t>
            </a:r>
            <a:endParaRPr lang="zh-TW" altLang="en-US" b="1" dirty="0">
              <a:solidFill>
                <a:srgbClr val="FF0000"/>
              </a:solidFill>
              <a:latin typeface="Times New Roman" panose="02020603050405020304" pitchFamily="18" charset="0"/>
              <a:cs typeface="Times New Roman" panose="02020603050405020304" pitchFamily="18" charset="0"/>
            </a:endParaRPr>
          </a:p>
        </p:txBody>
      </p:sp>
      <p:sp>
        <p:nvSpPr>
          <p:cNvPr id="34" name="文字方塊 33"/>
          <p:cNvSpPr txBox="1"/>
          <p:nvPr/>
        </p:nvSpPr>
        <p:spPr>
          <a:xfrm>
            <a:off x="10327707" y="5036880"/>
            <a:ext cx="1085979" cy="923330"/>
          </a:xfrm>
          <a:prstGeom prst="rect">
            <a:avLst/>
          </a:prstGeom>
          <a:noFill/>
        </p:spPr>
        <p:txBody>
          <a:bodyPr wrap="square" rtlCol="0">
            <a:spAutoFit/>
          </a:bodyPr>
          <a:lstStyle/>
          <a:p>
            <a:r>
              <a:rPr lang="en-US" altLang="zh-TW" b="1" dirty="0" smtClean="0">
                <a:solidFill>
                  <a:srgbClr val="FF0000"/>
                </a:solidFill>
                <a:latin typeface="Times New Roman" panose="02020603050405020304" pitchFamily="18" charset="0"/>
                <a:cs typeface="Times New Roman" panose="02020603050405020304" pitchFamily="18" charset="0"/>
              </a:rPr>
              <a:t>FP </a:t>
            </a:r>
            <a:r>
              <a:rPr lang="en-US" altLang="zh-TW" dirty="0" smtClean="0">
                <a:latin typeface="Times New Roman" panose="02020603050405020304" pitchFamily="18" charset="0"/>
                <a:cs typeface="Times New Roman" panose="02020603050405020304" pitchFamily="18" charset="0"/>
              </a:rPr>
              <a:t>&amp;</a:t>
            </a:r>
            <a:r>
              <a:rPr lang="en-US" altLang="zh-TW" b="1" dirty="0" smtClean="0">
                <a:solidFill>
                  <a:srgbClr val="FF0000"/>
                </a:solidFill>
                <a:latin typeface="Times New Roman" panose="02020603050405020304" pitchFamily="18" charset="0"/>
                <a:cs typeface="Times New Roman" panose="02020603050405020304" pitchFamily="18" charset="0"/>
              </a:rPr>
              <a:t> FN</a:t>
            </a:r>
          </a:p>
          <a:p>
            <a:pPr algn="ctr"/>
            <a:r>
              <a:rPr lang="en-US" altLang="zh-TW" dirty="0">
                <a:latin typeface="Times New Roman" panose="02020603050405020304" pitchFamily="18" charset="0"/>
                <a:cs typeface="Times New Roman" panose="02020603050405020304" pitchFamily="18" charset="0"/>
              </a:rPr>
              <a:t>o</a:t>
            </a:r>
            <a:r>
              <a:rPr lang="en-US" altLang="zh-TW" dirty="0" smtClean="0">
                <a:latin typeface="Times New Roman" panose="02020603050405020304" pitchFamily="18" charset="0"/>
                <a:cs typeface="Times New Roman" panose="02020603050405020304" pitchFamily="18" charset="0"/>
              </a:rPr>
              <a:t>r</a:t>
            </a:r>
          </a:p>
          <a:p>
            <a:pPr algn="ctr"/>
            <a:r>
              <a:rPr lang="en-US" altLang="zh-TW" b="1" dirty="0">
                <a:solidFill>
                  <a:srgbClr val="FF0000"/>
                </a:solidFill>
                <a:latin typeface="Times New Roman" panose="02020603050405020304" pitchFamily="18" charset="0"/>
                <a:cs typeface="Times New Roman" panose="02020603050405020304" pitchFamily="18" charset="0"/>
              </a:rPr>
              <a:t>FN</a:t>
            </a:r>
            <a:endParaRPr lang="zh-TW" altLang="en-US" b="1" dirty="0">
              <a:solidFill>
                <a:srgbClr val="FF0000"/>
              </a:solidFill>
              <a:latin typeface="Times New Roman" panose="02020603050405020304" pitchFamily="18" charset="0"/>
              <a:cs typeface="Times New Roman" panose="02020603050405020304" pitchFamily="18" charset="0"/>
            </a:endParaRPr>
          </a:p>
        </p:txBody>
      </p:sp>
      <p:sp>
        <p:nvSpPr>
          <p:cNvPr id="35" name="文字方塊 34"/>
          <p:cNvSpPr txBox="1"/>
          <p:nvPr/>
        </p:nvSpPr>
        <p:spPr>
          <a:xfrm>
            <a:off x="5087592" y="1028435"/>
            <a:ext cx="872837" cy="400110"/>
          </a:xfrm>
          <a:prstGeom prst="rect">
            <a:avLst/>
          </a:prstGeom>
          <a:noFill/>
        </p:spPr>
        <p:txBody>
          <a:bodyPr wrap="square" rtlCol="0">
            <a:spAutoFit/>
          </a:bodyPr>
          <a:lstStyle/>
          <a:p>
            <a:r>
              <a:rPr lang="en-US" altLang="zh-TW" sz="2000" dirty="0" smtClean="0">
                <a:latin typeface="Times New Roman" panose="02020603050405020304" pitchFamily="18" charset="0"/>
                <a:cs typeface="Times New Roman" panose="02020603050405020304" pitchFamily="18" charset="0"/>
              </a:rPr>
              <a:t>Case1</a:t>
            </a:r>
            <a:endParaRPr lang="zh-TW" altLang="en-US" sz="2000" dirty="0">
              <a:latin typeface="Times New Roman" panose="02020603050405020304" pitchFamily="18" charset="0"/>
              <a:cs typeface="Times New Roman" panose="02020603050405020304" pitchFamily="18" charset="0"/>
            </a:endParaRPr>
          </a:p>
        </p:txBody>
      </p:sp>
      <p:sp>
        <p:nvSpPr>
          <p:cNvPr id="36" name="文字方塊 35"/>
          <p:cNvSpPr txBox="1"/>
          <p:nvPr/>
        </p:nvSpPr>
        <p:spPr>
          <a:xfrm>
            <a:off x="9325358" y="1028435"/>
            <a:ext cx="872837" cy="400110"/>
          </a:xfrm>
          <a:prstGeom prst="rect">
            <a:avLst/>
          </a:prstGeom>
          <a:noFill/>
        </p:spPr>
        <p:txBody>
          <a:bodyPr wrap="square" rtlCol="0">
            <a:spAutoFit/>
          </a:bodyPr>
          <a:lstStyle/>
          <a:p>
            <a:r>
              <a:rPr lang="en-US" altLang="zh-TW" sz="2000" dirty="0" smtClean="0">
                <a:latin typeface="Times New Roman" panose="02020603050405020304" pitchFamily="18" charset="0"/>
                <a:cs typeface="Times New Roman" panose="02020603050405020304" pitchFamily="18" charset="0"/>
              </a:rPr>
              <a:t>Case2</a:t>
            </a:r>
            <a:endParaRPr lang="zh-TW" altLang="en-US" sz="2000" dirty="0">
              <a:latin typeface="Times New Roman" panose="02020603050405020304" pitchFamily="18" charset="0"/>
              <a:cs typeface="Times New Roman" panose="02020603050405020304" pitchFamily="18" charset="0"/>
            </a:endParaRPr>
          </a:p>
        </p:txBody>
      </p:sp>
      <p:sp>
        <p:nvSpPr>
          <p:cNvPr id="37" name="矩形 36"/>
          <p:cNvSpPr/>
          <p:nvPr/>
        </p:nvSpPr>
        <p:spPr>
          <a:xfrm>
            <a:off x="7947765" y="2132847"/>
            <a:ext cx="319939" cy="36542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a:blip r:embed="rId7"/>
          <a:stretch>
            <a:fillRect/>
          </a:stretch>
        </p:blipFill>
        <p:spPr>
          <a:xfrm>
            <a:off x="545093" y="1500437"/>
            <a:ext cx="2835542" cy="2909226"/>
          </a:xfrm>
          <a:prstGeom prst="rect">
            <a:avLst/>
          </a:prstGeom>
        </p:spPr>
      </p:pic>
      <p:pic>
        <p:nvPicPr>
          <p:cNvPr id="39" name="圖片 38"/>
          <p:cNvPicPr>
            <a:picLocks noChangeAspect="1"/>
          </p:cNvPicPr>
          <p:nvPr/>
        </p:nvPicPr>
        <p:blipFill>
          <a:blip r:embed="rId8"/>
          <a:stretch>
            <a:fillRect/>
          </a:stretch>
        </p:blipFill>
        <p:spPr>
          <a:xfrm>
            <a:off x="5769060" y="1428545"/>
            <a:ext cx="1690031" cy="1885758"/>
          </a:xfrm>
          <a:prstGeom prst="rect">
            <a:avLst/>
          </a:prstGeom>
        </p:spPr>
      </p:pic>
      <p:pic>
        <p:nvPicPr>
          <p:cNvPr id="41" name="圖片 40"/>
          <p:cNvPicPr>
            <a:picLocks noChangeAspect="1"/>
          </p:cNvPicPr>
          <p:nvPr/>
        </p:nvPicPr>
        <p:blipFill>
          <a:blip r:embed="rId9"/>
          <a:stretch>
            <a:fillRect/>
          </a:stretch>
        </p:blipFill>
        <p:spPr>
          <a:xfrm>
            <a:off x="9840018" y="1421365"/>
            <a:ext cx="1690031" cy="1876629"/>
          </a:xfrm>
          <a:prstGeom prst="rect">
            <a:avLst/>
          </a:prstGeom>
        </p:spPr>
      </p:pic>
    </p:spTree>
    <p:extLst>
      <p:ext uri="{BB962C8B-B14F-4D97-AF65-F5344CB8AC3E}">
        <p14:creationId xmlns:p14="http://schemas.microsoft.com/office/powerpoint/2010/main" val="3538818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22</a:t>
            </a:fld>
            <a:endParaRPr lang="zh-TW" altLang="en-US"/>
          </a:p>
        </p:txBody>
      </p:sp>
      <p:sp>
        <p:nvSpPr>
          <p:cNvPr id="5" name="矩形 4"/>
          <p:cNvSpPr/>
          <p:nvPr/>
        </p:nvSpPr>
        <p:spPr>
          <a:xfrm>
            <a:off x="-361819" y="0"/>
            <a:ext cx="12340459"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3.2 Based on boundingbox space-</a:t>
            </a:r>
            <a:r>
              <a:rPr lang="zh-TW" altLang="en-US" sz="2800" smtClean="0">
                <a:latin typeface="Times New Roman" panose="02020603050405020304" pitchFamily="18" charset="0"/>
                <a:cs typeface="Times New Roman" panose="02020603050405020304" pitchFamily="18" charset="0"/>
              </a:rPr>
              <a:t> </a:t>
            </a:r>
            <a:r>
              <a:rPr lang="en-US" altLang="zh-TW" sz="2800" smtClean="0">
                <a:latin typeface="Times New Roman" panose="02020603050405020304" pitchFamily="18" charset="0"/>
                <a:cs typeface="Times New Roman" panose="02020603050405020304" pitchFamily="18" charset="0"/>
              </a:rPr>
              <a:t>IoU </a:t>
            </a:r>
            <a:r>
              <a:rPr lang="zh-TW" altLang="en-US" sz="2800" smtClean="0">
                <a:latin typeface="Times New Roman" panose="02020603050405020304" pitchFamily="18" charset="0"/>
                <a:cs typeface="Times New Roman" panose="02020603050405020304" pitchFamily="18" charset="0"/>
              </a:rPr>
              <a:t>以及各項指標關聯性</a:t>
            </a:r>
            <a:r>
              <a:rPr lang="en-US" altLang="zh-TW" sz="2800" smtClean="0">
                <a:latin typeface="Times New Roman" panose="02020603050405020304" pitchFamily="18" charset="0"/>
                <a:cs typeface="Times New Roman" panose="02020603050405020304" pitchFamily="18" charset="0"/>
              </a:rPr>
              <a:t>(</a:t>
            </a:r>
            <a:r>
              <a:rPr lang="zh-TW" altLang="en-US" sz="2800" smtClean="0">
                <a:latin typeface="Times New Roman" panose="02020603050405020304" pitchFamily="18" charset="0"/>
                <a:cs typeface="Times New Roman" panose="02020603050405020304" pitchFamily="18" charset="0"/>
              </a:rPr>
              <a:t>有重複計算</a:t>
            </a:r>
            <a:r>
              <a:rPr lang="en-US" altLang="zh-TW" sz="2800" smtClean="0">
                <a:latin typeface="Times New Roman" panose="02020603050405020304" pitchFamily="18" charset="0"/>
                <a:cs typeface="Times New Roman" panose="02020603050405020304" pitchFamily="18" charset="0"/>
              </a:rPr>
              <a:t>FP</a:t>
            </a:r>
            <a:r>
              <a:rPr lang="en-US" altLang="zh-TW" sz="2800" smtClean="0">
                <a:latin typeface="Times New Roman" panose="02020603050405020304" pitchFamily="18" charset="0"/>
                <a:cs typeface="Times New Roman" panose="02020603050405020304" pitchFamily="18" charset="0"/>
              </a:rPr>
              <a:t>)</a:t>
            </a:r>
            <a:endParaRPr lang="en-US" altLang="zh-TW" sz="2800" smtClean="0">
              <a:latin typeface="Times New Roman" panose="02020603050405020304" pitchFamily="18" charset="0"/>
              <a:cs typeface="Times New Roman" panose="02020603050405020304" pitchFamily="18" charset="0"/>
            </a:endParaRPr>
          </a:p>
        </p:txBody>
      </p:sp>
      <p:sp>
        <p:nvSpPr>
          <p:cNvPr id="8" name="文字方塊 7"/>
          <p:cNvSpPr txBox="1"/>
          <p:nvPr/>
        </p:nvSpPr>
        <p:spPr>
          <a:xfrm>
            <a:off x="864524" y="718810"/>
            <a:ext cx="2809702"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Cross validation 1</a:t>
            </a:r>
            <a:endParaRPr lang="zh-TW" altLang="en-US">
              <a:latin typeface="Times New Roman" panose="02020603050405020304" pitchFamily="18" charset="0"/>
              <a:cs typeface="Times New Roman" panose="02020603050405020304" pitchFamily="18" charset="0"/>
            </a:endParaRPr>
          </a:p>
        </p:txBody>
      </p:sp>
      <p:sp>
        <p:nvSpPr>
          <p:cNvPr id="9" name="文字方塊 8"/>
          <p:cNvSpPr txBox="1"/>
          <p:nvPr/>
        </p:nvSpPr>
        <p:spPr>
          <a:xfrm>
            <a:off x="4920283" y="718810"/>
            <a:ext cx="2067097"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Cross validation 2</a:t>
            </a:r>
            <a:endParaRPr lang="zh-TW" altLang="en-US">
              <a:latin typeface="Times New Roman" panose="02020603050405020304" pitchFamily="18" charset="0"/>
              <a:cs typeface="Times New Roman" panose="02020603050405020304" pitchFamily="18" charset="0"/>
            </a:endParaRPr>
          </a:p>
        </p:txBody>
      </p:sp>
      <p:sp>
        <p:nvSpPr>
          <p:cNvPr id="10" name="文字方塊 9"/>
          <p:cNvSpPr txBox="1"/>
          <p:nvPr/>
        </p:nvSpPr>
        <p:spPr>
          <a:xfrm>
            <a:off x="8732520" y="718810"/>
            <a:ext cx="2067097"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Cross validation 3</a:t>
            </a:r>
            <a:endParaRPr lang="zh-TW" altLang="en-US">
              <a:latin typeface="Times New Roman" panose="02020603050405020304" pitchFamily="18" charset="0"/>
              <a:cs typeface="Times New Roman" panose="02020603050405020304" pitchFamily="18" charset="0"/>
            </a:endParaRPr>
          </a:p>
        </p:txBody>
      </p:sp>
      <p:sp>
        <p:nvSpPr>
          <p:cNvPr id="11" name="文字方塊 10"/>
          <p:cNvSpPr txBox="1"/>
          <p:nvPr/>
        </p:nvSpPr>
        <p:spPr>
          <a:xfrm>
            <a:off x="1012613" y="3705483"/>
            <a:ext cx="2067097"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Cross validation 4</a:t>
            </a:r>
            <a:endParaRPr lang="zh-TW" altLang="en-US">
              <a:latin typeface="Times New Roman" panose="02020603050405020304" pitchFamily="18" charset="0"/>
              <a:cs typeface="Times New Roman" panose="02020603050405020304" pitchFamily="18" charset="0"/>
            </a:endParaRPr>
          </a:p>
        </p:txBody>
      </p:sp>
      <p:sp>
        <p:nvSpPr>
          <p:cNvPr id="12" name="文字方塊 11"/>
          <p:cNvSpPr txBox="1"/>
          <p:nvPr/>
        </p:nvSpPr>
        <p:spPr>
          <a:xfrm>
            <a:off x="5130184" y="3705483"/>
            <a:ext cx="2067097"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Cross validation 5</a:t>
            </a:r>
            <a:endParaRPr lang="zh-TW" altLang="en-US">
              <a:latin typeface="Times New Roman" panose="02020603050405020304" pitchFamily="18" charset="0"/>
              <a:cs typeface="Times New Roman" panose="02020603050405020304" pitchFamily="18" charset="0"/>
            </a:endParaRPr>
          </a:p>
        </p:txBody>
      </p:sp>
      <p:sp>
        <p:nvSpPr>
          <p:cNvPr id="17" name="文字方塊 16"/>
          <p:cNvSpPr txBox="1"/>
          <p:nvPr/>
        </p:nvSpPr>
        <p:spPr>
          <a:xfrm>
            <a:off x="8006188" y="4133396"/>
            <a:ext cx="3732414" cy="646331"/>
          </a:xfrm>
          <a:prstGeom prst="rect">
            <a:avLst/>
          </a:prstGeom>
          <a:noFill/>
        </p:spPr>
        <p:txBody>
          <a:bodyPr wrap="square" rtlCol="0">
            <a:spAutoFit/>
          </a:bodyPr>
          <a:lstStyle/>
          <a:p>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X </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軸 代表</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IoU</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的變化量</a:t>
            </a:r>
            <a:endParaRPr lang="en-US" altLang="zh-TW"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Y</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 軸 代表指標的數據</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8" name="圖片 17"/>
          <p:cNvPicPr>
            <a:picLocks noChangeAspect="1"/>
          </p:cNvPicPr>
          <p:nvPr/>
        </p:nvPicPr>
        <p:blipFill>
          <a:blip r:embed="rId2"/>
          <a:stretch>
            <a:fillRect/>
          </a:stretch>
        </p:blipFill>
        <p:spPr>
          <a:xfrm>
            <a:off x="0" y="1069523"/>
            <a:ext cx="3674226" cy="2704455"/>
          </a:xfrm>
          <a:prstGeom prst="rect">
            <a:avLst/>
          </a:prstGeom>
        </p:spPr>
      </p:pic>
      <p:pic>
        <p:nvPicPr>
          <p:cNvPr id="19" name="圖片 18"/>
          <p:cNvPicPr>
            <a:picLocks noChangeAspect="1"/>
          </p:cNvPicPr>
          <p:nvPr/>
        </p:nvPicPr>
        <p:blipFill>
          <a:blip r:embed="rId3"/>
          <a:stretch>
            <a:fillRect/>
          </a:stretch>
        </p:blipFill>
        <p:spPr>
          <a:xfrm>
            <a:off x="3908247" y="1088142"/>
            <a:ext cx="3656335" cy="2685836"/>
          </a:xfrm>
          <a:prstGeom prst="rect">
            <a:avLst/>
          </a:prstGeom>
        </p:spPr>
      </p:pic>
      <p:pic>
        <p:nvPicPr>
          <p:cNvPr id="20" name="圖片 19"/>
          <p:cNvPicPr>
            <a:picLocks noChangeAspect="1"/>
          </p:cNvPicPr>
          <p:nvPr/>
        </p:nvPicPr>
        <p:blipFill>
          <a:blip r:embed="rId4"/>
          <a:stretch>
            <a:fillRect/>
          </a:stretch>
        </p:blipFill>
        <p:spPr>
          <a:xfrm>
            <a:off x="7786888" y="1069522"/>
            <a:ext cx="3656335" cy="2704455"/>
          </a:xfrm>
          <a:prstGeom prst="rect">
            <a:avLst/>
          </a:prstGeom>
        </p:spPr>
      </p:pic>
      <p:pic>
        <p:nvPicPr>
          <p:cNvPr id="21" name="圖片 20"/>
          <p:cNvPicPr>
            <a:picLocks noChangeAspect="1"/>
          </p:cNvPicPr>
          <p:nvPr/>
        </p:nvPicPr>
        <p:blipFill>
          <a:blip r:embed="rId5"/>
          <a:stretch>
            <a:fillRect/>
          </a:stretch>
        </p:blipFill>
        <p:spPr>
          <a:xfrm>
            <a:off x="0" y="4006734"/>
            <a:ext cx="3674226" cy="2851265"/>
          </a:xfrm>
          <a:prstGeom prst="rect">
            <a:avLst/>
          </a:prstGeom>
        </p:spPr>
      </p:pic>
      <p:pic>
        <p:nvPicPr>
          <p:cNvPr id="23" name="圖片 22"/>
          <p:cNvPicPr>
            <a:picLocks noChangeAspect="1"/>
          </p:cNvPicPr>
          <p:nvPr/>
        </p:nvPicPr>
        <p:blipFill>
          <a:blip r:embed="rId6"/>
          <a:stretch>
            <a:fillRect/>
          </a:stretch>
        </p:blipFill>
        <p:spPr>
          <a:xfrm>
            <a:off x="3908247" y="4074814"/>
            <a:ext cx="3656335" cy="2783185"/>
          </a:xfrm>
          <a:prstGeom prst="rect">
            <a:avLst/>
          </a:prstGeom>
        </p:spPr>
      </p:pic>
    </p:spTree>
    <p:extLst>
      <p:ext uri="{BB962C8B-B14F-4D97-AF65-F5344CB8AC3E}">
        <p14:creationId xmlns:p14="http://schemas.microsoft.com/office/powerpoint/2010/main" val="2787832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23</a:t>
            </a:fld>
            <a:endParaRPr lang="zh-TW" altLang="en-US"/>
          </a:p>
        </p:txBody>
      </p:sp>
      <p:sp>
        <p:nvSpPr>
          <p:cNvPr id="5" name="矩形 4"/>
          <p:cNvSpPr/>
          <p:nvPr/>
        </p:nvSpPr>
        <p:spPr>
          <a:xfrm>
            <a:off x="-361819" y="0"/>
            <a:ext cx="12340459"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3.2 Based on boundingbox space-</a:t>
            </a:r>
            <a:r>
              <a:rPr lang="zh-TW" altLang="en-US" sz="2800" smtClean="0">
                <a:latin typeface="Times New Roman" panose="02020603050405020304" pitchFamily="18" charset="0"/>
                <a:cs typeface="Times New Roman" panose="02020603050405020304" pitchFamily="18" charset="0"/>
              </a:rPr>
              <a:t> </a:t>
            </a:r>
            <a:r>
              <a:rPr lang="en-US" altLang="zh-TW" sz="2800" smtClean="0">
                <a:latin typeface="Times New Roman" panose="02020603050405020304" pitchFamily="18" charset="0"/>
                <a:cs typeface="Times New Roman" panose="02020603050405020304" pitchFamily="18" charset="0"/>
              </a:rPr>
              <a:t>IoU </a:t>
            </a:r>
            <a:r>
              <a:rPr lang="zh-TW" altLang="en-US" sz="2800" smtClean="0">
                <a:latin typeface="Times New Roman" panose="02020603050405020304" pitchFamily="18" charset="0"/>
                <a:cs typeface="Times New Roman" panose="02020603050405020304" pitchFamily="18" charset="0"/>
              </a:rPr>
              <a:t>以及各項指標關聯性</a:t>
            </a:r>
            <a:r>
              <a:rPr lang="en-US" altLang="zh-TW" sz="2800" smtClean="0">
                <a:latin typeface="Times New Roman" panose="02020603050405020304" pitchFamily="18" charset="0"/>
                <a:cs typeface="Times New Roman" panose="02020603050405020304" pitchFamily="18" charset="0"/>
              </a:rPr>
              <a:t>(</a:t>
            </a:r>
            <a:r>
              <a:rPr lang="zh-TW" altLang="en-US" sz="2800">
                <a:latin typeface="Times New Roman" panose="02020603050405020304" pitchFamily="18" charset="0"/>
                <a:cs typeface="Times New Roman" panose="02020603050405020304" pitchFamily="18" charset="0"/>
              </a:rPr>
              <a:t>無</a:t>
            </a:r>
            <a:r>
              <a:rPr lang="zh-TW" altLang="en-US" sz="2800" smtClean="0">
                <a:latin typeface="Times New Roman" panose="02020603050405020304" pitchFamily="18" charset="0"/>
                <a:cs typeface="Times New Roman" panose="02020603050405020304" pitchFamily="18" charset="0"/>
              </a:rPr>
              <a:t>重複計算</a:t>
            </a:r>
            <a:r>
              <a:rPr lang="en-US" altLang="zh-TW" sz="2800" smtClean="0">
                <a:latin typeface="Times New Roman" panose="02020603050405020304" pitchFamily="18" charset="0"/>
                <a:cs typeface="Times New Roman" panose="02020603050405020304" pitchFamily="18" charset="0"/>
              </a:rPr>
              <a:t>FP</a:t>
            </a:r>
            <a:r>
              <a:rPr lang="en-US" altLang="zh-TW" sz="2800" smtClean="0">
                <a:latin typeface="Times New Roman" panose="02020603050405020304" pitchFamily="18" charset="0"/>
                <a:cs typeface="Times New Roman" panose="02020603050405020304" pitchFamily="18" charset="0"/>
              </a:rPr>
              <a:t>)</a:t>
            </a:r>
            <a:endParaRPr lang="en-US" altLang="zh-TW" sz="2800" smtClean="0">
              <a:latin typeface="Times New Roman" panose="02020603050405020304" pitchFamily="18" charset="0"/>
              <a:cs typeface="Times New Roman" panose="02020603050405020304" pitchFamily="18" charset="0"/>
            </a:endParaRPr>
          </a:p>
        </p:txBody>
      </p:sp>
      <p:sp>
        <p:nvSpPr>
          <p:cNvPr id="14" name="文字方塊 13"/>
          <p:cNvSpPr txBox="1"/>
          <p:nvPr/>
        </p:nvSpPr>
        <p:spPr>
          <a:xfrm>
            <a:off x="864524" y="718810"/>
            <a:ext cx="2809702"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Cross validation 1</a:t>
            </a:r>
            <a:endParaRPr lang="zh-TW" altLang="en-US">
              <a:latin typeface="Times New Roman" panose="02020603050405020304" pitchFamily="18" charset="0"/>
              <a:cs typeface="Times New Roman" panose="02020603050405020304" pitchFamily="18" charset="0"/>
            </a:endParaRPr>
          </a:p>
        </p:txBody>
      </p:sp>
      <p:sp>
        <p:nvSpPr>
          <p:cNvPr id="15" name="文字方塊 14"/>
          <p:cNvSpPr txBox="1"/>
          <p:nvPr/>
        </p:nvSpPr>
        <p:spPr>
          <a:xfrm>
            <a:off x="4920283" y="718810"/>
            <a:ext cx="2067097"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Cross validation 2</a:t>
            </a:r>
            <a:endParaRPr lang="zh-TW" altLang="en-US">
              <a:latin typeface="Times New Roman" panose="02020603050405020304" pitchFamily="18" charset="0"/>
              <a:cs typeface="Times New Roman" panose="02020603050405020304" pitchFamily="18" charset="0"/>
            </a:endParaRPr>
          </a:p>
        </p:txBody>
      </p:sp>
      <p:sp>
        <p:nvSpPr>
          <p:cNvPr id="16" name="文字方塊 15"/>
          <p:cNvSpPr txBox="1"/>
          <p:nvPr/>
        </p:nvSpPr>
        <p:spPr>
          <a:xfrm>
            <a:off x="8732520" y="718810"/>
            <a:ext cx="2067097"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Cross validation 3</a:t>
            </a:r>
            <a:endParaRPr lang="zh-TW" altLang="en-US">
              <a:latin typeface="Times New Roman" panose="02020603050405020304" pitchFamily="18" charset="0"/>
              <a:cs typeface="Times New Roman" panose="02020603050405020304" pitchFamily="18" charset="0"/>
            </a:endParaRPr>
          </a:p>
        </p:txBody>
      </p:sp>
      <p:sp>
        <p:nvSpPr>
          <p:cNvPr id="17" name="文字方塊 16"/>
          <p:cNvSpPr txBox="1"/>
          <p:nvPr/>
        </p:nvSpPr>
        <p:spPr>
          <a:xfrm>
            <a:off x="1012613" y="3705483"/>
            <a:ext cx="2067097"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Cross validation 4</a:t>
            </a:r>
            <a:endParaRPr lang="zh-TW" altLang="en-US">
              <a:latin typeface="Times New Roman" panose="02020603050405020304" pitchFamily="18" charset="0"/>
              <a:cs typeface="Times New Roman" panose="02020603050405020304" pitchFamily="18" charset="0"/>
            </a:endParaRPr>
          </a:p>
        </p:txBody>
      </p:sp>
      <p:sp>
        <p:nvSpPr>
          <p:cNvPr id="18" name="文字方塊 17"/>
          <p:cNvSpPr txBox="1"/>
          <p:nvPr/>
        </p:nvSpPr>
        <p:spPr>
          <a:xfrm>
            <a:off x="5130184" y="3705483"/>
            <a:ext cx="2067097"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Cross validation 5</a:t>
            </a:r>
            <a:endParaRPr lang="zh-TW" altLang="en-US">
              <a:latin typeface="Times New Roman" panose="02020603050405020304" pitchFamily="18" charset="0"/>
              <a:cs typeface="Times New Roman" panose="02020603050405020304" pitchFamily="18" charset="0"/>
            </a:endParaRPr>
          </a:p>
        </p:txBody>
      </p:sp>
      <p:sp>
        <p:nvSpPr>
          <p:cNvPr id="23" name="文字方塊 22"/>
          <p:cNvSpPr txBox="1"/>
          <p:nvPr/>
        </p:nvSpPr>
        <p:spPr>
          <a:xfrm>
            <a:off x="8006188" y="4133396"/>
            <a:ext cx="3732414" cy="646331"/>
          </a:xfrm>
          <a:prstGeom prst="rect">
            <a:avLst/>
          </a:prstGeom>
          <a:noFill/>
        </p:spPr>
        <p:txBody>
          <a:bodyPr wrap="square" rtlCol="0">
            <a:spAutoFit/>
          </a:bodyPr>
          <a:lstStyle/>
          <a:p>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X </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軸 代表</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IoU</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的變化量</a:t>
            </a:r>
            <a:endParaRPr lang="en-US" altLang="zh-TW"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Y</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 軸 代表指標的數據</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p:cNvPicPr>
            <a:picLocks noChangeAspect="1"/>
          </p:cNvPicPr>
          <p:nvPr/>
        </p:nvPicPr>
        <p:blipFill>
          <a:blip r:embed="rId2"/>
          <a:stretch>
            <a:fillRect/>
          </a:stretch>
        </p:blipFill>
        <p:spPr>
          <a:xfrm>
            <a:off x="0" y="1088142"/>
            <a:ext cx="3591098" cy="2677523"/>
          </a:xfrm>
          <a:prstGeom prst="rect">
            <a:avLst/>
          </a:prstGeom>
        </p:spPr>
      </p:pic>
      <p:pic>
        <p:nvPicPr>
          <p:cNvPr id="3" name="圖片 2"/>
          <p:cNvPicPr>
            <a:picLocks noChangeAspect="1"/>
          </p:cNvPicPr>
          <p:nvPr/>
        </p:nvPicPr>
        <p:blipFill>
          <a:blip r:embed="rId3"/>
          <a:stretch>
            <a:fillRect/>
          </a:stretch>
        </p:blipFill>
        <p:spPr>
          <a:xfrm>
            <a:off x="4092323" y="1088142"/>
            <a:ext cx="3522135" cy="2677523"/>
          </a:xfrm>
          <a:prstGeom prst="rect">
            <a:avLst/>
          </a:prstGeom>
        </p:spPr>
      </p:pic>
      <p:pic>
        <p:nvPicPr>
          <p:cNvPr id="24" name="圖片 23"/>
          <p:cNvPicPr>
            <a:picLocks noChangeAspect="1"/>
          </p:cNvPicPr>
          <p:nvPr/>
        </p:nvPicPr>
        <p:blipFill>
          <a:blip r:embed="rId4"/>
          <a:stretch>
            <a:fillRect/>
          </a:stretch>
        </p:blipFill>
        <p:spPr>
          <a:xfrm>
            <a:off x="8032555" y="1088142"/>
            <a:ext cx="3555387" cy="2677523"/>
          </a:xfrm>
          <a:prstGeom prst="rect">
            <a:avLst/>
          </a:prstGeom>
        </p:spPr>
      </p:pic>
      <p:pic>
        <p:nvPicPr>
          <p:cNvPr id="25" name="圖片 24"/>
          <p:cNvPicPr>
            <a:picLocks noChangeAspect="1"/>
          </p:cNvPicPr>
          <p:nvPr/>
        </p:nvPicPr>
        <p:blipFill>
          <a:blip r:embed="rId5"/>
          <a:stretch>
            <a:fillRect/>
          </a:stretch>
        </p:blipFill>
        <p:spPr>
          <a:xfrm>
            <a:off x="1" y="4006735"/>
            <a:ext cx="3591098" cy="2851265"/>
          </a:xfrm>
          <a:prstGeom prst="rect">
            <a:avLst/>
          </a:prstGeom>
        </p:spPr>
      </p:pic>
      <p:pic>
        <p:nvPicPr>
          <p:cNvPr id="27" name="圖片 26"/>
          <p:cNvPicPr>
            <a:picLocks noChangeAspect="1"/>
          </p:cNvPicPr>
          <p:nvPr/>
        </p:nvPicPr>
        <p:blipFill>
          <a:blip r:embed="rId6"/>
          <a:stretch>
            <a:fillRect/>
          </a:stretch>
        </p:blipFill>
        <p:spPr>
          <a:xfrm>
            <a:off x="3908247" y="4006735"/>
            <a:ext cx="3706211" cy="2851264"/>
          </a:xfrm>
          <a:prstGeom prst="rect">
            <a:avLst/>
          </a:prstGeom>
        </p:spPr>
      </p:pic>
    </p:spTree>
    <p:extLst>
      <p:ext uri="{BB962C8B-B14F-4D97-AF65-F5344CB8AC3E}">
        <p14:creationId xmlns:p14="http://schemas.microsoft.com/office/powerpoint/2010/main" val="869771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24</a:t>
            </a:fld>
            <a:endParaRPr lang="zh-TW" altLang="en-US"/>
          </a:p>
        </p:txBody>
      </p:sp>
      <p:sp>
        <p:nvSpPr>
          <p:cNvPr id="5" name="矩形 4"/>
          <p:cNvSpPr/>
          <p:nvPr/>
        </p:nvSpPr>
        <p:spPr>
          <a:xfrm>
            <a:off x="-361819" y="0"/>
            <a:ext cx="11401121"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3.2 Based on boundingbox space-</a:t>
            </a:r>
            <a:r>
              <a:rPr lang="zh-TW" altLang="en-US" sz="2800" smtClean="0">
                <a:latin typeface="Times New Roman" panose="02020603050405020304" pitchFamily="18" charset="0"/>
                <a:cs typeface="Times New Roman" panose="02020603050405020304" pitchFamily="18" charset="0"/>
              </a:rPr>
              <a:t>量化數據</a:t>
            </a:r>
            <a:r>
              <a:rPr lang="en-US" altLang="zh-TW" sz="2800" smtClean="0">
                <a:latin typeface="Times New Roman" panose="02020603050405020304" pitchFamily="18" charset="0"/>
                <a:cs typeface="Times New Roman" panose="02020603050405020304" pitchFamily="18" charset="0"/>
              </a:rPr>
              <a:t>(</a:t>
            </a:r>
            <a:r>
              <a:rPr lang="zh-TW" altLang="en-US" sz="2800">
                <a:latin typeface="Times New Roman" panose="02020603050405020304" pitchFamily="18" charset="0"/>
                <a:cs typeface="Times New Roman" panose="02020603050405020304" pitchFamily="18" charset="0"/>
              </a:rPr>
              <a:t>有</a:t>
            </a:r>
            <a:r>
              <a:rPr lang="zh-TW" altLang="en-US" sz="2800" smtClean="0">
                <a:latin typeface="Times New Roman" panose="02020603050405020304" pitchFamily="18" charset="0"/>
                <a:cs typeface="Times New Roman" panose="02020603050405020304" pitchFamily="18" charset="0"/>
              </a:rPr>
              <a:t>重複計算</a:t>
            </a:r>
            <a:r>
              <a:rPr lang="en-US" altLang="zh-TW" sz="2800" smtClean="0">
                <a:latin typeface="Times New Roman" panose="02020603050405020304" pitchFamily="18" charset="0"/>
                <a:cs typeface="Times New Roman" panose="02020603050405020304" pitchFamily="18" charset="0"/>
              </a:rPr>
              <a:t>FP)</a:t>
            </a:r>
          </a:p>
        </p:txBody>
      </p:sp>
      <p:sp>
        <p:nvSpPr>
          <p:cNvPr id="6" name="文字方塊 5"/>
          <p:cNvSpPr txBox="1"/>
          <p:nvPr/>
        </p:nvSpPr>
        <p:spPr>
          <a:xfrm>
            <a:off x="387440" y="698270"/>
            <a:ext cx="10557163" cy="923330"/>
          </a:xfrm>
          <a:prstGeom prst="rect">
            <a:avLst/>
          </a:prstGeom>
          <a:noFill/>
        </p:spPr>
        <p:txBody>
          <a:bodyPr wrap="square" rtlCol="0">
            <a:spAutoFit/>
          </a:bodyPr>
          <a:lstStyle/>
          <a:p>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前提</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a:t>
            </a:r>
          </a:p>
          <a:p>
            <a:pPr marL="342900" indent="-342900">
              <a:buAutoNum type="arabicPeriod"/>
            </a:pP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IoU threshold = 0.001</a:t>
            </a:r>
          </a:p>
          <a:p>
            <a:pPr marL="342900" indent="-342900">
              <a:buAutoNum type="arabicPeriod"/>
            </a:pP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Cross validation </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取平均</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2897350091"/>
              </p:ext>
            </p:extLst>
          </p:nvPr>
        </p:nvGraphicFramePr>
        <p:xfrm>
          <a:off x="387440" y="2222847"/>
          <a:ext cx="10347546" cy="3532255"/>
        </p:xfrm>
        <a:graphic>
          <a:graphicData uri="http://schemas.openxmlformats.org/drawingml/2006/table">
            <a:tbl>
              <a:tblPr>
                <a:tableStyleId>{073A0DAA-6AF3-43AB-8588-CEC1D06C72B9}</a:tableStyleId>
              </a:tblPr>
              <a:tblGrid>
                <a:gridCol w="2396162">
                  <a:extLst>
                    <a:ext uri="{9D8B030D-6E8A-4147-A177-3AD203B41FA5}">
                      <a16:colId xmlns:a16="http://schemas.microsoft.com/office/drawing/2014/main" val="4181767500"/>
                    </a:ext>
                  </a:extLst>
                </a:gridCol>
                <a:gridCol w="1583429">
                  <a:extLst>
                    <a:ext uri="{9D8B030D-6E8A-4147-A177-3AD203B41FA5}">
                      <a16:colId xmlns:a16="http://schemas.microsoft.com/office/drawing/2014/main" val="3990820494"/>
                    </a:ext>
                  </a:extLst>
                </a:gridCol>
                <a:gridCol w="1598764">
                  <a:extLst>
                    <a:ext uri="{9D8B030D-6E8A-4147-A177-3AD203B41FA5}">
                      <a16:colId xmlns:a16="http://schemas.microsoft.com/office/drawing/2014/main" val="3717845622"/>
                    </a:ext>
                  </a:extLst>
                </a:gridCol>
                <a:gridCol w="1571665">
                  <a:extLst>
                    <a:ext uri="{9D8B030D-6E8A-4147-A177-3AD203B41FA5}">
                      <a16:colId xmlns:a16="http://schemas.microsoft.com/office/drawing/2014/main" val="460305542"/>
                    </a:ext>
                  </a:extLst>
                </a:gridCol>
                <a:gridCol w="1598762">
                  <a:extLst>
                    <a:ext uri="{9D8B030D-6E8A-4147-A177-3AD203B41FA5}">
                      <a16:colId xmlns:a16="http://schemas.microsoft.com/office/drawing/2014/main" val="2419449036"/>
                    </a:ext>
                  </a:extLst>
                </a:gridCol>
                <a:gridCol w="1598764">
                  <a:extLst>
                    <a:ext uri="{9D8B030D-6E8A-4147-A177-3AD203B41FA5}">
                      <a16:colId xmlns:a16="http://schemas.microsoft.com/office/drawing/2014/main" val="1298551516"/>
                    </a:ext>
                  </a:extLst>
                </a:gridCol>
              </a:tblGrid>
              <a:tr h="568564">
                <a:tc gridSpan="6">
                  <a:txBody>
                    <a:bodyPr/>
                    <a:lstStyle/>
                    <a:p>
                      <a:pPr marL="0" marR="0" indent="0" algn="ctr" defTabSz="914377" rtl="0" eaLnBrk="1" fontAlgn="ctr" latinLnBrk="0" hangingPunct="1">
                        <a:lnSpc>
                          <a:spcPct val="100000"/>
                        </a:lnSpc>
                        <a:spcBef>
                          <a:spcPts val="0"/>
                        </a:spcBef>
                        <a:spcAft>
                          <a:spcPts val="0"/>
                        </a:spcAft>
                        <a:buClrTx/>
                        <a:buSzTx/>
                        <a:buFontTx/>
                        <a:buNone/>
                        <a:tabLst/>
                        <a:defRPr/>
                      </a:pP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validation</a:t>
                      </a:r>
                      <a:r>
                        <a:rPr lang="zh-TW" altLang="en-US"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based on bounding box</a:t>
                      </a:r>
                      <a:endParaRPr lang="zh-TW" altLang="en-US" sz="2400" b="0" i="0" u="none" strike="noStrike"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579654"/>
                  </a:ext>
                </a:extLst>
              </a:tr>
              <a:tr h="568564">
                <a:tc>
                  <a:txBody>
                    <a:bodyPr/>
                    <a:lstStyle/>
                    <a:p>
                      <a:pPr algn="l" fontAlgn="ctr"/>
                      <a:r>
                        <a:rPr lang="zh-TW" alt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評估準則</a:t>
                      </a:r>
                      <a:endParaRPr lang="zh-TW" altLang="en-US" sz="16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sz="1400" b="1" i="0" u="none" strike="noStrike" baseline="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number = 1</a:t>
                      </a:r>
                      <a:endParaRPr lang="en-US" sz="1400" b="1" i="0" u="none" strike="noStrike"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1400" b="1" i="0" u="none" strike="noStrike" baseline="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number = 2</a:t>
                      </a:r>
                      <a:endParaRPr lang="en-US" altLang="zh-TW" sz="1400" b="1" i="0" u="none" strike="noStrike"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1400" b="1" i="0" u="none" strike="noStrike" baseline="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number = 3</a:t>
                      </a:r>
                      <a:endParaRPr lang="en-US" altLang="zh-TW" sz="1400" b="1" i="0" u="none" strike="noStrike"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1400" b="1" i="0" u="none" strike="noStrike" baseline="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number = 4</a:t>
                      </a:r>
                      <a:endPar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1400" b="1" i="0" u="none" strike="noStrike" baseline="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number = 5</a:t>
                      </a:r>
                      <a:endPar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51615897"/>
                  </a:ext>
                </a:extLst>
              </a:tr>
              <a:tr h="594677">
                <a:tc>
                  <a:txBody>
                    <a:bodyPr/>
                    <a:lstStyle/>
                    <a:p>
                      <a:pPr marL="0" algn="l" defTabSz="914377" rtl="0" eaLnBrk="1" fontAlgn="ctr" latinLnBrk="0" hangingPunct="1"/>
                      <a:r>
                        <a:rPr lang="en-US" altLang="zh-TW" sz="1600" b="1"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(TP/TN/FP/FN)</a:t>
                      </a:r>
                      <a:endParaRPr lang="zh-TW" altLang="en-US" sz="16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fontAlgn="ct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461</a:t>
                      </a: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5074</a:t>
                      </a: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207</a:t>
                      </a: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200</a:t>
                      </a: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499/5499/593/195</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421/5625/211/140</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602/5480/339/98</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701/5442/252/253</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L="9525" marR="9525" marT="9525" marB="0" anchor="ctr"/>
                </a:tc>
                <a:extLst>
                  <a:ext uri="{0D108BD9-81ED-4DB2-BD59-A6C34878D82A}">
                    <a16:rowId xmlns:a16="http://schemas.microsoft.com/office/drawing/2014/main" val="1408246430"/>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0.931</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0.883</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0.945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0.932</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0.924</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070641547"/>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Recall(Sensitivity;TPR)</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0.697</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0.719</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0.86</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0.734</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348868622"/>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0.69</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0.456</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0.666</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0.639</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0.735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907728692"/>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Specificity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0.96</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0.902</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0.963</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0.941</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0.955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297749070"/>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NPV</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0.962</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0.965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0.975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0.982</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0.955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217638821"/>
                  </a:ext>
                </a:extLst>
              </a:tr>
            </a:tbl>
          </a:graphicData>
        </a:graphic>
      </p:graphicFrame>
    </p:spTree>
    <p:extLst>
      <p:ext uri="{BB962C8B-B14F-4D97-AF65-F5344CB8AC3E}">
        <p14:creationId xmlns:p14="http://schemas.microsoft.com/office/powerpoint/2010/main" val="1065993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25</a:t>
            </a:fld>
            <a:endParaRPr lang="zh-TW" altLang="en-US"/>
          </a:p>
        </p:txBody>
      </p:sp>
      <p:sp>
        <p:nvSpPr>
          <p:cNvPr id="5" name="矩形 4"/>
          <p:cNvSpPr/>
          <p:nvPr/>
        </p:nvSpPr>
        <p:spPr>
          <a:xfrm>
            <a:off x="-361819" y="0"/>
            <a:ext cx="11401121"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3.2 Based on boundingbox space-</a:t>
            </a:r>
            <a:r>
              <a:rPr lang="zh-TW" altLang="en-US" sz="2800" smtClean="0">
                <a:latin typeface="Times New Roman" panose="02020603050405020304" pitchFamily="18" charset="0"/>
                <a:cs typeface="Times New Roman" panose="02020603050405020304" pitchFamily="18" charset="0"/>
              </a:rPr>
              <a:t>量化數據</a:t>
            </a:r>
            <a:r>
              <a:rPr lang="en-US" altLang="zh-TW" sz="2800" smtClean="0">
                <a:latin typeface="Times New Roman" panose="02020603050405020304" pitchFamily="18" charset="0"/>
                <a:cs typeface="Times New Roman" panose="02020603050405020304" pitchFamily="18" charset="0"/>
              </a:rPr>
              <a:t>(</a:t>
            </a:r>
            <a:r>
              <a:rPr lang="zh-TW" altLang="en-US" sz="2800" smtClean="0">
                <a:latin typeface="Times New Roman" panose="02020603050405020304" pitchFamily="18" charset="0"/>
                <a:cs typeface="Times New Roman" panose="02020603050405020304" pitchFamily="18" charset="0"/>
              </a:rPr>
              <a:t>無重複計算</a:t>
            </a:r>
            <a:r>
              <a:rPr lang="en-US" altLang="zh-TW" sz="2800" smtClean="0">
                <a:latin typeface="Times New Roman" panose="02020603050405020304" pitchFamily="18" charset="0"/>
                <a:cs typeface="Times New Roman" panose="02020603050405020304" pitchFamily="18" charset="0"/>
              </a:rPr>
              <a:t>FP)</a:t>
            </a:r>
          </a:p>
        </p:txBody>
      </p:sp>
      <p:sp>
        <p:nvSpPr>
          <p:cNvPr id="6" name="文字方塊 5"/>
          <p:cNvSpPr txBox="1"/>
          <p:nvPr/>
        </p:nvSpPr>
        <p:spPr>
          <a:xfrm>
            <a:off x="387440" y="698270"/>
            <a:ext cx="10557163" cy="923330"/>
          </a:xfrm>
          <a:prstGeom prst="rect">
            <a:avLst/>
          </a:prstGeom>
          <a:noFill/>
        </p:spPr>
        <p:txBody>
          <a:bodyPr wrap="square" rtlCol="0">
            <a:spAutoFit/>
          </a:bodyPr>
          <a:lstStyle/>
          <a:p>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前提</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a:t>
            </a:r>
          </a:p>
          <a:p>
            <a:pPr marL="342900" indent="-342900">
              <a:buAutoNum type="arabicPeriod"/>
            </a:pP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IoU threshold = 0.001</a:t>
            </a:r>
          </a:p>
          <a:p>
            <a:pPr marL="342900" indent="-342900">
              <a:buAutoNum type="arabicPeriod"/>
            </a:pP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Cross validation </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取平均</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1967214457"/>
              </p:ext>
            </p:extLst>
          </p:nvPr>
        </p:nvGraphicFramePr>
        <p:xfrm>
          <a:off x="387440" y="2222847"/>
          <a:ext cx="10347546" cy="3425530"/>
        </p:xfrm>
        <a:graphic>
          <a:graphicData uri="http://schemas.openxmlformats.org/drawingml/2006/table">
            <a:tbl>
              <a:tblPr>
                <a:tableStyleId>{073A0DAA-6AF3-43AB-8588-CEC1D06C72B9}</a:tableStyleId>
              </a:tblPr>
              <a:tblGrid>
                <a:gridCol w="2396162">
                  <a:extLst>
                    <a:ext uri="{9D8B030D-6E8A-4147-A177-3AD203B41FA5}">
                      <a16:colId xmlns:a16="http://schemas.microsoft.com/office/drawing/2014/main" val="4181767500"/>
                    </a:ext>
                  </a:extLst>
                </a:gridCol>
                <a:gridCol w="1583429">
                  <a:extLst>
                    <a:ext uri="{9D8B030D-6E8A-4147-A177-3AD203B41FA5}">
                      <a16:colId xmlns:a16="http://schemas.microsoft.com/office/drawing/2014/main" val="3990820494"/>
                    </a:ext>
                  </a:extLst>
                </a:gridCol>
                <a:gridCol w="1598764">
                  <a:extLst>
                    <a:ext uri="{9D8B030D-6E8A-4147-A177-3AD203B41FA5}">
                      <a16:colId xmlns:a16="http://schemas.microsoft.com/office/drawing/2014/main" val="3717845622"/>
                    </a:ext>
                  </a:extLst>
                </a:gridCol>
                <a:gridCol w="1571665">
                  <a:extLst>
                    <a:ext uri="{9D8B030D-6E8A-4147-A177-3AD203B41FA5}">
                      <a16:colId xmlns:a16="http://schemas.microsoft.com/office/drawing/2014/main" val="460305542"/>
                    </a:ext>
                  </a:extLst>
                </a:gridCol>
                <a:gridCol w="1598762">
                  <a:extLst>
                    <a:ext uri="{9D8B030D-6E8A-4147-A177-3AD203B41FA5}">
                      <a16:colId xmlns:a16="http://schemas.microsoft.com/office/drawing/2014/main" val="2419449036"/>
                    </a:ext>
                  </a:extLst>
                </a:gridCol>
                <a:gridCol w="1598764">
                  <a:extLst>
                    <a:ext uri="{9D8B030D-6E8A-4147-A177-3AD203B41FA5}">
                      <a16:colId xmlns:a16="http://schemas.microsoft.com/office/drawing/2014/main" val="1298551516"/>
                    </a:ext>
                  </a:extLst>
                </a:gridCol>
              </a:tblGrid>
              <a:tr h="568564">
                <a:tc gridSpan="6">
                  <a:txBody>
                    <a:bodyPr/>
                    <a:lstStyle/>
                    <a:p>
                      <a:pPr marL="0" marR="0" indent="0" algn="ctr" defTabSz="914377" rtl="0" eaLnBrk="1" fontAlgn="ctr" latinLnBrk="0" hangingPunct="1">
                        <a:lnSpc>
                          <a:spcPct val="100000"/>
                        </a:lnSpc>
                        <a:spcBef>
                          <a:spcPts val="0"/>
                        </a:spcBef>
                        <a:spcAft>
                          <a:spcPts val="0"/>
                        </a:spcAft>
                        <a:buClrTx/>
                        <a:buSzTx/>
                        <a:buFontTx/>
                        <a:buNone/>
                        <a:tabLst/>
                        <a:defRPr/>
                      </a:pP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validation</a:t>
                      </a:r>
                      <a:r>
                        <a:rPr lang="zh-TW" altLang="en-US"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based on bounding box</a:t>
                      </a:r>
                      <a:endParaRPr lang="zh-TW" altLang="en-US" sz="2400" b="0" i="0" u="none" strike="noStrike"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579654"/>
                  </a:ext>
                </a:extLst>
              </a:tr>
              <a:tr h="568564">
                <a:tc>
                  <a:txBody>
                    <a:bodyPr/>
                    <a:lstStyle/>
                    <a:p>
                      <a:pPr algn="l" fontAlgn="ctr"/>
                      <a:r>
                        <a:rPr lang="zh-TW" alt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評估準則</a:t>
                      </a:r>
                      <a:endParaRPr lang="zh-TW" altLang="en-US" sz="16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sz="1400" b="1" i="0" u="none" strike="noStrike" baseline="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number = 1</a:t>
                      </a:r>
                      <a:endParaRPr lang="en-US" sz="1400" b="1" i="0" u="none" strike="noStrike"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1400" b="1" i="0" u="none" strike="noStrike" baseline="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number = 2</a:t>
                      </a:r>
                      <a:endParaRPr lang="en-US" altLang="zh-TW" sz="1400" b="1" i="0" u="none" strike="noStrike"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1400" b="1" i="0" u="none" strike="noStrike" baseline="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number = 3</a:t>
                      </a:r>
                      <a:endParaRPr lang="en-US" altLang="zh-TW" sz="1400" b="1" i="0" u="none" strike="noStrike"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1400" b="1" i="0" u="none" strike="noStrike" baseline="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number = 4</a:t>
                      </a:r>
                      <a:endPar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1400" b="1" i="0" u="none" strike="noStrike" baseline="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number = 5</a:t>
                      </a:r>
                      <a:endPar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51615897"/>
                  </a:ext>
                </a:extLst>
              </a:tr>
              <a:tr h="594677">
                <a:tc>
                  <a:txBody>
                    <a:bodyPr/>
                    <a:lstStyle/>
                    <a:p>
                      <a:pPr marL="0" algn="l" defTabSz="914377" rtl="0" eaLnBrk="1" fontAlgn="ctr" latinLnBrk="0" hangingPunct="1"/>
                      <a:r>
                        <a:rPr lang="en-US" altLang="zh-TW" sz="1600" b="1"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(TP/TN/FP/FN)</a:t>
                      </a:r>
                      <a:endParaRPr lang="zh-TW" altLang="en-US" sz="16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fontAlgn="ct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461</a:t>
                      </a: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5074</a:t>
                      </a: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176</a:t>
                      </a: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200</a:t>
                      </a: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(499/5499/568/195)</a:t>
                      </a:r>
                      <a:endPar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(421/5625/193/140)</a:t>
                      </a:r>
                      <a:endPar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(602/5480/314/98)</a:t>
                      </a:r>
                      <a:endPar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(701/5442/178/253)</a:t>
                      </a:r>
                      <a:endPar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408246430"/>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0.936</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0.887</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0.947</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0.936</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0.934</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070641547"/>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Recall(Sensitivity;TPR)</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0.697</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0.719</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0.86</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0.734</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348868622"/>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0.723</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0.467</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0.685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0.657</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0.797</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907728692"/>
                  </a:ext>
                </a:extLst>
              </a:tr>
              <a:tr h="94031">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Specificity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0.966</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0.906</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0.966</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0.945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0.968</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297749070"/>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NPV</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0.962</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0.965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0.975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0.982</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0.955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217638821"/>
                  </a:ext>
                </a:extLst>
              </a:tr>
            </a:tbl>
          </a:graphicData>
        </a:graphic>
      </p:graphicFrame>
    </p:spTree>
    <p:extLst>
      <p:ext uri="{BB962C8B-B14F-4D97-AF65-F5344CB8AC3E}">
        <p14:creationId xmlns:p14="http://schemas.microsoft.com/office/powerpoint/2010/main" val="2169308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26</a:t>
            </a:fld>
            <a:endParaRPr lang="zh-TW" altLang="en-US"/>
          </a:p>
        </p:txBody>
      </p:sp>
      <p:sp>
        <p:nvSpPr>
          <p:cNvPr id="5" name="矩形 4"/>
          <p:cNvSpPr/>
          <p:nvPr/>
        </p:nvSpPr>
        <p:spPr>
          <a:xfrm>
            <a:off x="-361819" y="0"/>
            <a:ext cx="11401121"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3.3 Based on tumor space</a:t>
            </a:r>
          </a:p>
        </p:txBody>
      </p:sp>
      <p:sp>
        <p:nvSpPr>
          <p:cNvPr id="57" name="矩形 56"/>
          <p:cNvSpPr/>
          <p:nvPr/>
        </p:nvSpPr>
        <p:spPr>
          <a:xfrm>
            <a:off x="672023" y="1770543"/>
            <a:ext cx="7615766" cy="3262432"/>
          </a:xfrm>
          <a:prstGeom prst="rect">
            <a:avLst/>
          </a:prstGeom>
        </p:spPr>
        <p:txBody>
          <a:bodyPr wrap="square">
            <a:spAutoFit/>
          </a:bodyPr>
          <a:lstStyle/>
          <a:p>
            <a:pPr marL="342900" indent="-342900">
              <a:buFont typeface="Wingdings" panose="05000000000000000000" pitchFamily="2" charset="2"/>
              <a:buChar char="n"/>
            </a:pP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TP:</a:t>
            </a:r>
          </a:p>
          <a:p>
            <a:pPr marL="742950" lvl="1" indent="-285750">
              <a:buFont typeface="Wingdings" panose="05000000000000000000" pitchFamily="2" charset="2"/>
              <a:buChar char="l"/>
            </a:pP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病人中</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有腫瘤</a:t>
            </a:r>
            <a:r>
              <a:rPr lang="zh-TW" altLang="en-US">
                <a:latin typeface="Times New Roman" panose="02020603050405020304" pitchFamily="18" charset="0"/>
                <a:ea typeface="標楷體" panose="03000509000000000000" pitchFamily="65" charset="-120"/>
                <a:cs typeface="Times New Roman" panose="02020603050405020304" pitchFamily="18" charset="0"/>
              </a:rPr>
              <a:t>部分</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連續</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n</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張有預測到腫瘤且</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IoU&gt;threshold.</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Wingdings" panose="05000000000000000000" pitchFamily="2" charset="2"/>
              <a:buChar char="n"/>
            </a:pP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TN:</a:t>
            </a:r>
          </a:p>
          <a:p>
            <a:pPr marL="742950" lvl="1" indent="-285750">
              <a:buFont typeface="Wingdings" panose="05000000000000000000" pitchFamily="2" charset="2"/>
              <a:buChar char="l"/>
            </a:pP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病人中</a:t>
            </a:r>
            <a:r>
              <a:rPr lang="zh-TW" altLang="en-US">
                <a:latin typeface="Times New Roman" panose="02020603050405020304" pitchFamily="18" charset="0"/>
                <a:ea typeface="標楷體" panose="03000509000000000000" pitchFamily="65" charset="-120"/>
                <a:cs typeface="Times New Roman" panose="02020603050405020304" pitchFamily="18" charset="0"/>
              </a:rPr>
              <a:t>沒</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有腫瘤部分，連續</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n</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張沒有預測到腫瘤</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a:t>
            </a:r>
          </a:p>
          <a:p>
            <a:pPr>
              <a:defRP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Wingdings" panose="05000000000000000000" pitchFamily="2" charset="2"/>
              <a:buChar char="n"/>
            </a:pP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FP:</a:t>
            </a:r>
          </a:p>
          <a:p>
            <a:pPr marL="742950" lvl="1" indent="-285750">
              <a:buFont typeface="Wingdings" panose="05000000000000000000" pitchFamily="2" charset="2"/>
              <a:buChar char="l"/>
            </a:pPr>
            <a:r>
              <a:rPr lang="zh-TW" altLang="en-US">
                <a:latin typeface="Times New Roman" panose="02020603050405020304" pitchFamily="18" charset="0"/>
                <a:ea typeface="標楷體" panose="03000509000000000000" pitchFamily="65" charset="-120"/>
                <a:cs typeface="Times New Roman" panose="02020603050405020304" pitchFamily="18" charset="0"/>
              </a:rPr>
              <a:t>病人中沒有</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腫瘤的</a:t>
            </a:r>
            <a:r>
              <a:rPr lang="zh-TW" altLang="en-US">
                <a:latin typeface="Times New Roman" panose="02020603050405020304" pitchFamily="18" charset="0"/>
                <a:ea typeface="標楷體" panose="03000509000000000000" pitchFamily="65" charset="-120"/>
                <a:cs typeface="Times New Roman" panose="02020603050405020304" pitchFamily="18" charset="0"/>
              </a:rPr>
              <a:t>部分</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，連續</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n</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張預測到腫瘤</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a:t>
            </a:r>
          </a:p>
          <a:p>
            <a:pPr>
              <a:defRP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Wingdings" panose="05000000000000000000" pitchFamily="2" charset="2"/>
              <a:buChar char="n"/>
            </a:pP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FN:</a:t>
            </a:r>
          </a:p>
          <a:p>
            <a:pPr marL="742950" lvl="1" indent="-285750">
              <a:buFont typeface="Wingdings" panose="05000000000000000000" pitchFamily="2" charset="2"/>
              <a:buChar char="l"/>
            </a:pP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病人中有</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腫瘤部分</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沒有連續</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n</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張有預測到腫瘤</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0" name="文字方塊 59"/>
          <p:cNvSpPr txBox="1"/>
          <p:nvPr/>
        </p:nvSpPr>
        <p:spPr>
          <a:xfrm>
            <a:off x="0" y="885271"/>
            <a:ext cx="7523017" cy="523220"/>
          </a:xfrm>
          <a:prstGeom prst="rect">
            <a:avLst/>
          </a:prstGeom>
          <a:noFill/>
        </p:spPr>
        <p:txBody>
          <a:bodyPr wrap="square" rtlCol="0">
            <a:spAutoFit/>
          </a:bodyPr>
          <a:lstStyle/>
          <a:p>
            <a:pPr marL="457189" indent="-457189">
              <a:buFont typeface="Arial" panose="020B0604020202020204" pitchFamily="34" charset="0"/>
              <a:buChar char="•"/>
            </a:pP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基於腫瘤空間上評估 </a:t>
            </a:r>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YOLOv7</a:t>
            </a: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模型效能</a:t>
            </a:r>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1" name="向右箭號 60"/>
          <p:cNvSpPr/>
          <p:nvPr/>
        </p:nvSpPr>
        <p:spPr>
          <a:xfrm>
            <a:off x="7679575" y="2914078"/>
            <a:ext cx="931025" cy="174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8610601" y="2298525"/>
            <a:ext cx="3581400" cy="1231106"/>
          </a:xfrm>
          <a:prstGeom prst="rect">
            <a:avLst/>
          </a:prstGeom>
        </p:spPr>
        <p:txBody>
          <a:bodyPr wrap="square">
            <a:spAutoFit/>
          </a:bodyPr>
          <a:lstStyle/>
          <a:p>
            <a:r>
              <a:rPr lang="zh-TW" altLang="en-US" sz="2000" b="1" smtClean="0">
                <a:latin typeface="Times New Roman" panose="02020603050405020304" pitchFamily="18" charset="0"/>
                <a:ea typeface="標楷體" panose="03000509000000000000" pitchFamily="65" charset="-120"/>
                <a:cs typeface="Times New Roman" panose="02020603050405020304" pitchFamily="18" charset="0"/>
              </a:rPr>
              <a:t>資料後處理</a:t>
            </a:r>
            <a:r>
              <a:rPr lang="en-US" altLang="zh-TW" sz="2000" b="1" smtClean="0">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會將靠近頭部以及頸部的</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slices </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先行篩選掉，因為此部分絕對不會出現腫瘤。</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011671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圖片 48"/>
          <p:cNvPicPr>
            <a:picLocks noChangeAspect="1"/>
          </p:cNvPicPr>
          <p:nvPr/>
        </p:nvPicPr>
        <p:blipFill>
          <a:blip r:embed="rId2"/>
          <a:stretch>
            <a:fillRect/>
          </a:stretch>
        </p:blipFill>
        <p:spPr>
          <a:xfrm>
            <a:off x="1994181" y="1646208"/>
            <a:ext cx="1864278" cy="2070367"/>
          </a:xfrm>
          <a:prstGeom prst="rect">
            <a:avLst/>
          </a:prstGeom>
        </p:spPr>
      </p:pic>
      <p:pic>
        <p:nvPicPr>
          <p:cNvPr id="42" name="圖片 41"/>
          <p:cNvPicPr>
            <a:picLocks noChangeAspect="1"/>
          </p:cNvPicPr>
          <p:nvPr/>
        </p:nvPicPr>
        <p:blipFill>
          <a:blip r:embed="rId3"/>
          <a:stretch>
            <a:fillRect/>
          </a:stretch>
        </p:blipFill>
        <p:spPr>
          <a:xfrm>
            <a:off x="1988515" y="4483832"/>
            <a:ext cx="1905803" cy="2066891"/>
          </a:xfrm>
          <a:prstGeom prst="rect">
            <a:avLst/>
          </a:prstGeom>
        </p:spPr>
      </p:pic>
      <p:sp>
        <p:nvSpPr>
          <p:cNvPr id="4" name="投影片編號版面配置區 3"/>
          <p:cNvSpPr>
            <a:spLocks noGrp="1"/>
          </p:cNvSpPr>
          <p:nvPr>
            <p:ph type="sldNum" sz="quarter" idx="12"/>
          </p:nvPr>
        </p:nvSpPr>
        <p:spPr/>
        <p:txBody>
          <a:bodyPr/>
          <a:lstStyle/>
          <a:p>
            <a:fld id="{130CB025-128C-4E41-A852-3342D168E73A}" type="slidenum">
              <a:rPr lang="zh-TW" altLang="en-US" smtClean="0"/>
              <a:t>27</a:t>
            </a:fld>
            <a:endParaRPr lang="zh-TW" altLang="en-US"/>
          </a:p>
        </p:txBody>
      </p:sp>
      <p:sp>
        <p:nvSpPr>
          <p:cNvPr id="5" name="矩形 4"/>
          <p:cNvSpPr/>
          <p:nvPr/>
        </p:nvSpPr>
        <p:spPr>
          <a:xfrm>
            <a:off x="-361819" y="0"/>
            <a:ext cx="11401121"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3.3 Based on tumor space-</a:t>
            </a:r>
            <a:r>
              <a:rPr lang="zh-TW" altLang="en-US" sz="2800" smtClean="0">
                <a:latin typeface="Times New Roman" panose="02020603050405020304" pitchFamily="18" charset="0"/>
                <a:cs typeface="Times New Roman" panose="02020603050405020304" pitchFamily="18" charset="0"/>
              </a:rPr>
              <a:t>視覺化示意圖</a:t>
            </a:r>
            <a:endParaRPr lang="en-US" altLang="zh-TW" sz="2800" smtClean="0">
              <a:latin typeface="Times New Roman" panose="02020603050405020304" pitchFamily="18" charset="0"/>
              <a:cs typeface="Times New Roman" panose="02020603050405020304" pitchFamily="18" charset="0"/>
            </a:endParaRPr>
          </a:p>
        </p:txBody>
      </p:sp>
      <p:sp>
        <p:nvSpPr>
          <p:cNvPr id="9" name="矩形 8"/>
          <p:cNvSpPr/>
          <p:nvPr/>
        </p:nvSpPr>
        <p:spPr>
          <a:xfrm>
            <a:off x="2339360" y="3878620"/>
            <a:ext cx="1290738" cy="369332"/>
          </a:xfrm>
          <a:prstGeom prst="rect">
            <a:avLst/>
          </a:prstGeom>
        </p:spPr>
        <p:txBody>
          <a:bodyPr wrap="none">
            <a:spAutoFit/>
          </a:bodyPr>
          <a:lstStyle/>
          <a:p>
            <a:r>
              <a:rPr lang="en-US" altLang="zh-TW" i="1" dirty="0">
                <a:solidFill>
                  <a:srgbClr val="FF0000"/>
                </a:solidFill>
                <a:latin typeface="Cambria Math" panose="02040503050406030204" pitchFamily="18" charset="0"/>
                <a:cs typeface="Times New Roman" panose="02020603050405020304" pitchFamily="18" charset="0"/>
              </a:rPr>
              <a:t>IoU = </a:t>
            </a:r>
            <a:r>
              <a:rPr lang="en-US" altLang="zh-TW" i="1" dirty="0" smtClean="0">
                <a:solidFill>
                  <a:srgbClr val="FF0000"/>
                </a:solidFill>
                <a:latin typeface="Cambria Math" panose="02040503050406030204" pitchFamily="18" charset="0"/>
                <a:cs typeface="Times New Roman" panose="02020603050405020304" pitchFamily="18" charset="0"/>
              </a:rPr>
              <a:t>0.90 </a:t>
            </a:r>
            <a:endParaRPr lang="zh-TW" altLang="en-US" i="1" dirty="0">
              <a:solidFill>
                <a:srgbClr val="FF0000"/>
              </a:solidFill>
              <a:latin typeface="Cambria Math" panose="02040503050406030204" pitchFamily="18" charset="0"/>
              <a:cs typeface="Times New Roman" panose="02020603050405020304" pitchFamily="18" charset="0"/>
            </a:endParaRPr>
          </a:p>
        </p:txBody>
      </p:sp>
      <p:sp>
        <p:nvSpPr>
          <p:cNvPr id="10" name="矩形 9"/>
          <p:cNvSpPr/>
          <p:nvPr/>
        </p:nvSpPr>
        <p:spPr>
          <a:xfrm>
            <a:off x="4192559" y="3878102"/>
            <a:ext cx="1290738" cy="369332"/>
          </a:xfrm>
          <a:prstGeom prst="rect">
            <a:avLst/>
          </a:prstGeom>
        </p:spPr>
        <p:txBody>
          <a:bodyPr wrap="none">
            <a:spAutoFit/>
          </a:bodyPr>
          <a:lstStyle/>
          <a:p>
            <a:r>
              <a:rPr lang="en-US" altLang="zh-TW" i="1" dirty="0">
                <a:solidFill>
                  <a:srgbClr val="FF0000"/>
                </a:solidFill>
                <a:latin typeface="Cambria Math" panose="02040503050406030204" pitchFamily="18" charset="0"/>
                <a:cs typeface="Times New Roman" panose="02020603050405020304" pitchFamily="18" charset="0"/>
              </a:rPr>
              <a:t>IoU = </a:t>
            </a:r>
            <a:r>
              <a:rPr lang="en-US" altLang="zh-TW" i="1" dirty="0" smtClean="0">
                <a:solidFill>
                  <a:srgbClr val="FF0000"/>
                </a:solidFill>
                <a:latin typeface="Cambria Math" panose="02040503050406030204" pitchFamily="18" charset="0"/>
                <a:cs typeface="Times New Roman" panose="02020603050405020304" pitchFamily="18" charset="0"/>
              </a:rPr>
              <a:t>0.86 </a:t>
            </a:r>
            <a:endParaRPr lang="zh-TW" altLang="en-US" i="1" dirty="0">
              <a:solidFill>
                <a:srgbClr val="FF0000"/>
              </a:solidFill>
              <a:latin typeface="Cambria Math" panose="02040503050406030204" pitchFamily="18" charset="0"/>
              <a:cs typeface="Times New Roman" panose="02020603050405020304" pitchFamily="18" charset="0"/>
            </a:endParaRPr>
          </a:p>
        </p:txBody>
      </p:sp>
      <p:sp>
        <p:nvSpPr>
          <p:cNvPr id="11" name="矩形 10"/>
          <p:cNvSpPr/>
          <p:nvPr/>
        </p:nvSpPr>
        <p:spPr>
          <a:xfrm>
            <a:off x="6064669" y="3876628"/>
            <a:ext cx="1290738" cy="369332"/>
          </a:xfrm>
          <a:prstGeom prst="rect">
            <a:avLst/>
          </a:prstGeom>
        </p:spPr>
        <p:txBody>
          <a:bodyPr wrap="none">
            <a:spAutoFit/>
          </a:bodyPr>
          <a:lstStyle/>
          <a:p>
            <a:r>
              <a:rPr lang="en-US" altLang="zh-TW" i="1" dirty="0">
                <a:solidFill>
                  <a:srgbClr val="FF0000"/>
                </a:solidFill>
                <a:latin typeface="Cambria Math" panose="02040503050406030204" pitchFamily="18" charset="0"/>
                <a:cs typeface="Times New Roman" panose="02020603050405020304" pitchFamily="18" charset="0"/>
              </a:rPr>
              <a:t>IoU = </a:t>
            </a:r>
            <a:r>
              <a:rPr lang="en-US" altLang="zh-TW" i="1" dirty="0" smtClean="0">
                <a:solidFill>
                  <a:srgbClr val="FF0000"/>
                </a:solidFill>
                <a:latin typeface="Cambria Math" panose="02040503050406030204" pitchFamily="18" charset="0"/>
                <a:cs typeface="Times New Roman" panose="02020603050405020304" pitchFamily="18" charset="0"/>
              </a:rPr>
              <a:t>0.82 </a:t>
            </a:r>
            <a:endParaRPr lang="zh-TW" altLang="en-US" i="1" dirty="0">
              <a:solidFill>
                <a:srgbClr val="FF0000"/>
              </a:solidFill>
              <a:latin typeface="Cambria Math" panose="02040503050406030204" pitchFamily="18" charset="0"/>
              <a:cs typeface="Times New Roman" panose="02020603050405020304" pitchFamily="18" charset="0"/>
            </a:endParaRPr>
          </a:p>
        </p:txBody>
      </p:sp>
      <p:sp>
        <p:nvSpPr>
          <p:cNvPr id="18" name="文字方塊 17"/>
          <p:cNvSpPr txBox="1"/>
          <p:nvPr/>
        </p:nvSpPr>
        <p:spPr>
          <a:xfrm>
            <a:off x="83200" y="3716575"/>
            <a:ext cx="991823"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Case 92</a:t>
            </a:r>
            <a:endParaRPr lang="zh-TW" altLang="en-US" dirty="0">
              <a:latin typeface="Times New Roman" panose="02020603050405020304" pitchFamily="18" charset="0"/>
              <a:cs typeface="Times New Roman" panose="02020603050405020304" pitchFamily="18" charset="0"/>
            </a:endParaRPr>
          </a:p>
        </p:txBody>
      </p:sp>
      <p:sp>
        <p:nvSpPr>
          <p:cNvPr id="19" name="向右箭號 18"/>
          <p:cNvSpPr/>
          <p:nvPr/>
        </p:nvSpPr>
        <p:spPr>
          <a:xfrm>
            <a:off x="1659704" y="1254743"/>
            <a:ext cx="8221289" cy="448446"/>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2697488" y="1309358"/>
            <a:ext cx="6387077" cy="307777"/>
          </a:xfrm>
          <a:prstGeom prst="rect">
            <a:avLst/>
          </a:prstGeom>
          <a:noFill/>
        </p:spPr>
        <p:txBody>
          <a:bodyPr wrap="square" rtlCol="0">
            <a:spAutoFit/>
          </a:bodyPr>
          <a:lstStyle/>
          <a:p>
            <a:r>
              <a:rPr lang="en-US" altLang="zh-TW" sz="1400" dirty="0">
                <a:latin typeface="Times New Roman" panose="02020603050405020304" pitchFamily="18" charset="0"/>
                <a:cs typeface="Times New Roman" panose="02020603050405020304" pitchFamily="18" charset="0"/>
              </a:rPr>
              <a:t>The CT images of the patient's head were acquired sequentially from top to bottom.</a:t>
            </a:r>
            <a:endParaRPr lang="zh-TW" altLang="en-US" sz="1400" dirty="0">
              <a:latin typeface="Times New Roman" panose="02020603050405020304" pitchFamily="18" charset="0"/>
              <a:cs typeface="Times New Roman" panose="02020603050405020304" pitchFamily="18" charset="0"/>
            </a:endParaRPr>
          </a:p>
        </p:txBody>
      </p:sp>
      <p:sp>
        <p:nvSpPr>
          <p:cNvPr id="21" name="矩形 20"/>
          <p:cNvSpPr/>
          <p:nvPr/>
        </p:nvSpPr>
        <p:spPr>
          <a:xfrm>
            <a:off x="7946675" y="3875100"/>
            <a:ext cx="986167" cy="369332"/>
          </a:xfrm>
          <a:prstGeom prst="rect">
            <a:avLst/>
          </a:prstGeom>
        </p:spPr>
        <p:txBody>
          <a:bodyPr wrap="none">
            <a:spAutoFit/>
          </a:bodyPr>
          <a:lstStyle/>
          <a:p>
            <a:r>
              <a:rPr lang="en-US" altLang="zh-TW" i="1" dirty="0">
                <a:solidFill>
                  <a:srgbClr val="FF0000"/>
                </a:solidFill>
                <a:latin typeface="Cambria Math" panose="02040503050406030204" pitchFamily="18" charset="0"/>
                <a:cs typeface="Times New Roman" panose="02020603050405020304" pitchFamily="18" charset="0"/>
              </a:rPr>
              <a:t>IoU = </a:t>
            </a:r>
            <a:r>
              <a:rPr lang="en-US" altLang="zh-TW" i="1" dirty="0" smtClean="0">
                <a:solidFill>
                  <a:srgbClr val="FF0000"/>
                </a:solidFill>
                <a:latin typeface="Cambria Math" panose="02040503050406030204" pitchFamily="18" charset="0"/>
                <a:cs typeface="Times New Roman" panose="02020603050405020304" pitchFamily="18" charset="0"/>
              </a:rPr>
              <a:t>0 </a:t>
            </a:r>
            <a:endParaRPr lang="zh-TW" altLang="en-US" i="1" dirty="0">
              <a:solidFill>
                <a:srgbClr val="FF0000"/>
              </a:solidFill>
              <a:latin typeface="Cambria Math" panose="02040503050406030204" pitchFamily="18" charset="0"/>
              <a:cs typeface="Times New Roman" panose="02020603050405020304" pitchFamily="18" charset="0"/>
            </a:endParaRPr>
          </a:p>
        </p:txBody>
      </p:sp>
      <p:sp>
        <p:nvSpPr>
          <p:cNvPr id="22" name="矩形 21"/>
          <p:cNvSpPr/>
          <p:nvPr/>
        </p:nvSpPr>
        <p:spPr>
          <a:xfrm>
            <a:off x="2362497" y="795013"/>
            <a:ext cx="1317990" cy="584775"/>
          </a:xfrm>
          <a:prstGeom prst="rect">
            <a:avLst/>
          </a:prstGeom>
        </p:spPr>
        <p:txBody>
          <a:bodyPr wrap="none">
            <a:spAutoFit/>
          </a:bodyPr>
          <a:lstStyle/>
          <a:p>
            <a:pPr algn="ctr"/>
            <a:r>
              <a:rPr lang="en-US" altLang="zh-TW" sz="1600" b="1" dirty="0" smtClean="0">
                <a:latin typeface="Times New Roman" panose="02020603050405020304" pitchFamily="18" charset="0"/>
                <a:cs typeface="Times New Roman" panose="02020603050405020304" pitchFamily="18" charset="0"/>
              </a:rPr>
              <a:t>41st</a:t>
            </a:r>
            <a:r>
              <a:rPr lang="en-US" altLang="zh-TW" sz="1600" dirty="0" smtClean="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CT slice </a:t>
            </a:r>
            <a:endParaRPr lang="en-US" altLang="zh-TW" sz="1600" dirty="0" smtClean="0">
              <a:latin typeface="Times New Roman" panose="02020603050405020304" pitchFamily="18" charset="0"/>
              <a:cs typeface="Times New Roman" panose="02020603050405020304" pitchFamily="18" charset="0"/>
            </a:endParaRPr>
          </a:p>
          <a:p>
            <a:pPr algn="ctr"/>
            <a:r>
              <a:rPr lang="en-US" altLang="zh-TW" sz="1600" dirty="0" smtClean="0">
                <a:latin typeface="Times New Roman" panose="02020603050405020304" pitchFamily="18" charset="0"/>
                <a:cs typeface="Times New Roman" panose="02020603050405020304" pitchFamily="18" charset="0"/>
              </a:rPr>
              <a:t>of this </a:t>
            </a:r>
            <a:r>
              <a:rPr lang="en-US" altLang="zh-TW" sz="1600" dirty="0">
                <a:latin typeface="Times New Roman" panose="02020603050405020304" pitchFamily="18" charset="0"/>
                <a:cs typeface="Times New Roman" panose="02020603050405020304" pitchFamily="18" charset="0"/>
              </a:rPr>
              <a:t>patient</a:t>
            </a:r>
            <a:endParaRPr lang="zh-TW" altLang="en-US" sz="1600" dirty="0">
              <a:latin typeface="Times New Roman" panose="02020603050405020304" pitchFamily="18" charset="0"/>
              <a:cs typeface="Times New Roman" panose="02020603050405020304" pitchFamily="18" charset="0"/>
            </a:endParaRPr>
          </a:p>
        </p:txBody>
      </p:sp>
      <p:sp>
        <p:nvSpPr>
          <p:cNvPr id="23" name="矩形 22"/>
          <p:cNvSpPr/>
          <p:nvPr/>
        </p:nvSpPr>
        <p:spPr>
          <a:xfrm>
            <a:off x="4165307" y="795013"/>
            <a:ext cx="1317990" cy="584775"/>
          </a:xfrm>
          <a:prstGeom prst="rect">
            <a:avLst/>
          </a:prstGeom>
        </p:spPr>
        <p:txBody>
          <a:bodyPr wrap="none">
            <a:spAutoFit/>
          </a:bodyPr>
          <a:lstStyle/>
          <a:p>
            <a:pPr algn="ctr"/>
            <a:r>
              <a:rPr lang="en-US" altLang="zh-TW" sz="1600" b="1" dirty="0" smtClean="0">
                <a:latin typeface="Times New Roman" panose="02020603050405020304" pitchFamily="18" charset="0"/>
                <a:cs typeface="Times New Roman" panose="02020603050405020304" pitchFamily="18" charset="0"/>
              </a:rPr>
              <a:t>42st</a:t>
            </a:r>
            <a:r>
              <a:rPr lang="en-US" altLang="zh-TW" sz="1600" dirty="0" smtClean="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CT slice </a:t>
            </a:r>
            <a:endParaRPr lang="en-US" altLang="zh-TW" sz="1600" dirty="0" smtClean="0">
              <a:latin typeface="Times New Roman" panose="02020603050405020304" pitchFamily="18" charset="0"/>
              <a:cs typeface="Times New Roman" panose="02020603050405020304" pitchFamily="18" charset="0"/>
            </a:endParaRPr>
          </a:p>
          <a:p>
            <a:pPr algn="ctr"/>
            <a:r>
              <a:rPr lang="en-US" altLang="zh-TW" sz="1600" dirty="0" smtClean="0">
                <a:latin typeface="Times New Roman" panose="02020603050405020304" pitchFamily="18" charset="0"/>
                <a:cs typeface="Times New Roman" panose="02020603050405020304" pitchFamily="18" charset="0"/>
              </a:rPr>
              <a:t>of this </a:t>
            </a:r>
            <a:r>
              <a:rPr lang="en-US" altLang="zh-TW" sz="1600" dirty="0">
                <a:latin typeface="Times New Roman" panose="02020603050405020304" pitchFamily="18" charset="0"/>
                <a:cs typeface="Times New Roman" panose="02020603050405020304" pitchFamily="18" charset="0"/>
              </a:rPr>
              <a:t>patient</a:t>
            </a:r>
            <a:endParaRPr lang="zh-TW" altLang="en-US" sz="1600" dirty="0">
              <a:latin typeface="Times New Roman" panose="02020603050405020304" pitchFamily="18" charset="0"/>
              <a:cs typeface="Times New Roman" panose="02020603050405020304" pitchFamily="18" charset="0"/>
            </a:endParaRPr>
          </a:p>
        </p:txBody>
      </p:sp>
      <p:sp>
        <p:nvSpPr>
          <p:cNvPr id="24" name="矩形 23"/>
          <p:cNvSpPr/>
          <p:nvPr/>
        </p:nvSpPr>
        <p:spPr>
          <a:xfrm>
            <a:off x="6051043" y="795013"/>
            <a:ext cx="1317990" cy="584775"/>
          </a:xfrm>
          <a:prstGeom prst="rect">
            <a:avLst/>
          </a:prstGeom>
        </p:spPr>
        <p:txBody>
          <a:bodyPr wrap="none">
            <a:spAutoFit/>
          </a:bodyPr>
          <a:lstStyle/>
          <a:p>
            <a:pPr algn="ctr"/>
            <a:r>
              <a:rPr lang="en-US" altLang="zh-TW" sz="1600" b="1" dirty="0" smtClean="0">
                <a:latin typeface="Times New Roman" panose="02020603050405020304" pitchFamily="18" charset="0"/>
                <a:cs typeface="Times New Roman" panose="02020603050405020304" pitchFamily="18" charset="0"/>
              </a:rPr>
              <a:t>43st</a:t>
            </a:r>
            <a:r>
              <a:rPr lang="en-US" altLang="zh-TW" sz="1600" dirty="0" smtClean="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CT slice </a:t>
            </a:r>
            <a:endParaRPr lang="en-US" altLang="zh-TW" sz="1600" dirty="0" smtClean="0">
              <a:latin typeface="Times New Roman" panose="02020603050405020304" pitchFamily="18" charset="0"/>
              <a:cs typeface="Times New Roman" panose="02020603050405020304" pitchFamily="18" charset="0"/>
            </a:endParaRPr>
          </a:p>
          <a:p>
            <a:pPr algn="ctr"/>
            <a:r>
              <a:rPr lang="en-US" altLang="zh-TW" sz="1600" dirty="0" smtClean="0">
                <a:latin typeface="Times New Roman" panose="02020603050405020304" pitchFamily="18" charset="0"/>
                <a:cs typeface="Times New Roman" panose="02020603050405020304" pitchFamily="18" charset="0"/>
              </a:rPr>
              <a:t>of this </a:t>
            </a:r>
            <a:r>
              <a:rPr lang="en-US" altLang="zh-TW" sz="1600" dirty="0">
                <a:latin typeface="Times New Roman" panose="02020603050405020304" pitchFamily="18" charset="0"/>
                <a:cs typeface="Times New Roman" panose="02020603050405020304" pitchFamily="18" charset="0"/>
              </a:rPr>
              <a:t>patient</a:t>
            </a:r>
            <a:endParaRPr lang="zh-TW" altLang="en-US" sz="1600" dirty="0">
              <a:latin typeface="Times New Roman" panose="02020603050405020304" pitchFamily="18" charset="0"/>
              <a:cs typeface="Times New Roman" panose="02020603050405020304" pitchFamily="18" charset="0"/>
            </a:endParaRPr>
          </a:p>
        </p:txBody>
      </p:sp>
      <p:sp>
        <p:nvSpPr>
          <p:cNvPr id="25" name="矩形 24"/>
          <p:cNvSpPr/>
          <p:nvPr/>
        </p:nvSpPr>
        <p:spPr>
          <a:xfrm>
            <a:off x="7912083" y="795013"/>
            <a:ext cx="1317990" cy="584775"/>
          </a:xfrm>
          <a:prstGeom prst="rect">
            <a:avLst/>
          </a:prstGeom>
        </p:spPr>
        <p:txBody>
          <a:bodyPr wrap="none">
            <a:spAutoFit/>
          </a:bodyPr>
          <a:lstStyle/>
          <a:p>
            <a:pPr algn="ctr"/>
            <a:r>
              <a:rPr lang="en-US" altLang="zh-TW" sz="1600" b="1" dirty="0" smtClean="0">
                <a:latin typeface="Times New Roman" panose="02020603050405020304" pitchFamily="18" charset="0"/>
                <a:cs typeface="Times New Roman" panose="02020603050405020304" pitchFamily="18" charset="0"/>
              </a:rPr>
              <a:t>44st</a:t>
            </a:r>
            <a:r>
              <a:rPr lang="en-US" altLang="zh-TW" sz="1600" dirty="0" smtClean="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CT slice </a:t>
            </a:r>
            <a:endParaRPr lang="en-US" altLang="zh-TW" sz="1600" dirty="0" smtClean="0">
              <a:latin typeface="Times New Roman" panose="02020603050405020304" pitchFamily="18" charset="0"/>
              <a:cs typeface="Times New Roman" panose="02020603050405020304" pitchFamily="18" charset="0"/>
            </a:endParaRPr>
          </a:p>
          <a:p>
            <a:pPr algn="ctr"/>
            <a:r>
              <a:rPr lang="en-US" altLang="zh-TW" sz="1600" dirty="0" smtClean="0">
                <a:latin typeface="Times New Roman" panose="02020603050405020304" pitchFamily="18" charset="0"/>
                <a:cs typeface="Times New Roman" panose="02020603050405020304" pitchFamily="18" charset="0"/>
              </a:rPr>
              <a:t>of this </a:t>
            </a:r>
            <a:r>
              <a:rPr lang="en-US" altLang="zh-TW" sz="1600" dirty="0">
                <a:latin typeface="Times New Roman" panose="02020603050405020304" pitchFamily="18" charset="0"/>
                <a:cs typeface="Times New Roman" panose="02020603050405020304" pitchFamily="18" charset="0"/>
              </a:rPr>
              <a:t>patient</a:t>
            </a:r>
            <a:endParaRPr lang="zh-TW" altLang="en-US" sz="1600" dirty="0">
              <a:latin typeface="Times New Roman" panose="02020603050405020304" pitchFamily="18" charset="0"/>
              <a:cs typeface="Times New Roman" panose="02020603050405020304" pitchFamily="18" charset="0"/>
            </a:endParaRPr>
          </a:p>
        </p:txBody>
      </p:sp>
      <p:sp>
        <p:nvSpPr>
          <p:cNvPr id="26" name="左大括弧 25"/>
          <p:cNvSpPr/>
          <p:nvPr/>
        </p:nvSpPr>
        <p:spPr>
          <a:xfrm>
            <a:off x="1046900" y="2344145"/>
            <a:ext cx="303538" cy="3441469"/>
          </a:xfrm>
          <a:prstGeom prst="leftBrace">
            <a:avLst>
              <a:gd name="adj1" fmla="val 172650"/>
              <a:gd name="adj2" fmla="val 46377"/>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27" name="文字方塊 26"/>
          <p:cNvSpPr txBox="1"/>
          <p:nvPr/>
        </p:nvSpPr>
        <p:spPr>
          <a:xfrm>
            <a:off x="1348683" y="2162919"/>
            <a:ext cx="872836"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GT</a:t>
            </a:r>
            <a:endParaRPr lang="zh-TW" altLang="en-US" dirty="0">
              <a:latin typeface="Times New Roman" panose="02020603050405020304" pitchFamily="18" charset="0"/>
              <a:cs typeface="Times New Roman" panose="02020603050405020304" pitchFamily="18" charset="0"/>
            </a:endParaRPr>
          </a:p>
        </p:txBody>
      </p:sp>
      <p:sp>
        <p:nvSpPr>
          <p:cNvPr id="28" name="文字方塊 27"/>
          <p:cNvSpPr txBox="1"/>
          <p:nvPr/>
        </p:nvSpPr>
        <p:spPr>
          <a:xfrm>
            <a:off x="1242567" y="5571380"/>
            <a:ext cx="872836"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Detect</a:t>
            </a:r>
            <a:endParaRPr lang="zh-TW" altLang="en-US" dirty="0">
              <a:latin typeface="Times New Roman" panose="02020603050405020304" pitchFamily="18" charset="0"/>
              <a:cs typeface="Times New Roman" panose="02020603050405020304" pitchFamily="18" charset="0"/>
            </a:endParaRPr>
          </a:p>
        </p:txBody>
      </p:sp>
      <p:cxnSp>
        <p:nvCxnSpPr>
          <p:cNvPr id="29" name="直線單箭頭接點 28"/>
          <p:cNvCxnSpPr/>
          <p:nvPr/>
        </p:nvCxnSpPr>
        <p:spPr>
          <a:xfrm>
            <a:off x="2921924" y="3716575"/>
            <a:ext cx="0" cy="768253"/>
          </a:xfrm>
          <a:prstGeom prst="straightConnector1">
            <a:avLst/>
          </a:prstGeom>
          <a:ln w="1905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4794035" y="3716575"/>
            <a:ext cx="1121" cy="768253"/>
          </a:xfrm>
          <a:prstGeom prst="straightConnector1">
            <a:avLst/>
          </a:prstGeom>
          <a:ln w="1905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a:off x="6655937" y="3716575"/>
            <a:ext cx="1750" cy="768253"/>
          </a:xfrm>
          <a:prstGeom prst="straightConnector1">
            <a:avLst/>
          </a:prstGeom>
          <a:ln w="1905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a:off x="8510886" y="3716575"/>
            <a:ext cx="1375" cy="768253"/>
          </a:xfrm>
          <a:prstGeom prst="straightConnector1">
            <a:avLst/>
          </a:prstGeom>
          <a:ln w="1905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向右箭號 32"/>
          <p:cNvSpPr/>
          <p:nvPr/>
        </p:nvSpPr>
        <p:spPr>
          <a:xfrm>
            <a:off x="9646875" y="3752145"/>
            <a:ext cx="773572" cy="4042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34" name="上-下雙向箭號 33"/>
          <p:cNvSpPr/>
          <p:nvPr/>
        </p:nvSpPr>
        <p:spPr>
          <a:xfrm>
            <a:off x="10333646" y="3308249"/>
            <a:ext cx="523666" cy="1292072"/>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35" name="矩形 34"/>
          <p:cNvSpPr/>
          <p:nvPr/>
        </p:nvSpPr>
        <p:spPr>
          <a:xfrm>
            <a:off x="9646874" y="4600321"/>
            <a:ext cx="2287361" cy="830997"/>
          </a:xfrm>
          <a:prstGeom prst="rect">
            <a:avLst/>
          </a:prstGeom>
        </p:spPr>
        <p:txBody>
          <a:bodyPr wrap="square">
            <a:spAutoFit/>
          </a:bodyPr>
          <a:lstStyle/>
          <a:p>
            <a:r>
              <a:rPr lang="en-US" altLang="zh-TW" sz="1600" dirty="0" smtClean="0">
                <a:latin typeface="Times New Roman" panose="02020603050405020304" pitchFamily="18" charset="0"/>
                <a:cs typeface="Times New Roman" panose="02020603050405020304" pitchFamily="18" charset="0"/>
              </a:rPr>
              <a:t>When </a:t>
            </a:r>
            <a:r>
              <a:rPr lang="en-US" altLang="zh-TW" sz="1600" b="1" dirty="0" smtClean="0">
                <a:latin typeface="Times New Roman" panose="02020603050405020304" pitchFamily="18" charset="0"/>
                <a:cs typeface="Times New Roman" panose="02020603050405020304" pitchFamily="18" charset="0"/>
              </a:rPr>
              <a:t>n=4</a:t>
            </a:r>
            <a:r>
              <a:rPr lang="en-US" altLang="zh-TW" sz="1600" dirty="0" smtClean="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this patient </a:t>
            </a:r>
            <a:endParaRPr lang="en-US" altLang="zh-TW" sz="1600" dirty="0" smtClean="0">
              <a:latin typeface="Times New Roman" panose="02020603050405020304" pitchFamily="18" charset="0"/>
              <a:cs typeface="Times New Roman" panose="02020603050405020304" pitchFamily="18" charset="0"/>
            </a:endParaRPr>
          </a:p>
          <a:p>
            <a:r>
              <a:rPr lang="en-US" altLang="zh-TW" sz="1600" dirty="0" smtClean="0">
                <a:latin typeface="Times New Roman" panose="02020603050405020304" pitchFamily="18" charset="0"/>
                <a:cs typeface="Times New Roman" panose="02020603050405020304" pitchFamily="18" charset="0"/>
              </a:rPr>
              <a:t>will not be diagnosed</a:t>
            </a:r>
          </a:p>
          <a:p>
            <a:r>
              <a:rPr lang="en-US" altLang="zh-TW" sz="1600" dirty="0" smtClean="0">
                <a:latin typeface="Times New Roman" panose="02020603050405020304" pitchFamily="18" charset="0"/>
                <a:cs typeface="Times New Roman" panose="02020603050405020304" pitchFamily="18" charset="0"/>
              </a:rPr>
              <a:t>with </a:t>
            </a:r>
            <a:r>
              <a:rPr lang="en-US" altLang="zh-TW" sz="1600" dirty="0">
                <a:latin typeface="Times New Roman" panose="02020603050405020304" pitchFamily="18" charset="0"/>
                <a:cs typeface="Times New Roman" panose="02020603050405020304" pitchFamily="18" charset="0"/>
              </a:rPr>
              <a:t>parotid gland tumor</a:t>
            </a:r>
            <a:r>
              <a:rPr lang="en-US" altLang="zh-TW" sz="1600" dirty="0" smtClean="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p:txBody>
      </p:sp>
      <p:sp>
        <p:nvSpPr>
          <p:cNvPr id="36" name="文字方塊 35"/>
          <p:cNvSpPr txBox="1"/>
          <p:nvPr/>
        </p:nvSpPr>
        <p:spPr>
          <a:xfrm>
            <a:off x="10364084" y="2107920"/>
            <a:ext cx="914400" cy="369332"/>
          </a:xfrm>
          <a:prstGeom prst="rect">
            <a:avLst/>
          </a:prstGeom>
          <a:noFill/>
        </p:spPr>
        <p:txBody>
          <a:bodyPr wrap="square" rtlCol="0">
            <a:spAutoFit/>
          </a:bodyPr>
          <a:lstStyle/>
          <a:p>
            <a:r>
              <a:rPr lang="en-US" altLang="zh-TW" b="1" dirty="0" smtClean="0">
                <a:solidFill>
                  <a:srgbClr val="C00000"/>
                </a:solidFill>
                <a:latin typeface="Times New Roman" panose="02020603050405020304" pitchFamily="18" charset="0"/>
                <a:cs typeface="Times New Roman" panose="02020603050405020304" pitchFamily="18" charset="0"/>
              </a:rPr>
              <a:t>TP</a:t>
            </a:r>
            <a:endParaRPr lang="zh-TW" altLang="en-US" b="1" dirty="0">
              <a:solidFill>
                <a:srgbClr val="C00000"/>
              </a:solidFill>
              <a:latin typeface="Times New Roman" panose="02020603050405020304" pitchFamily="18" charset="0"/>
              <a:cs typeface="Times New Roman" panose="02020603050405020304" pitchFamily="18" charset="0"/>
            </a:endParaRPr>
          </a:p>
        </p:txBody>
      </p:sp>
      <p:sp>
        <p:nvSpPr>
          <p:cNvPr id="37" name="文字方塊 36"/>
          <p:cNvSpPr txBox="1"/>
          <p:nvPr/>
        </p:nvSpPr>
        <p:spPr>
          <a:xfrm>
            <a:off x="10400112" y="5386714"/>
            <a:ext cx="914400" cy="369332"/>
          </a:xfrm>
          <a:prstGeom prst="rect">
            <a:avLst/>
          </a:prstGeom>
          <a:noFill/>
        </p:spPr>
        <p:txBody>
          <a:bodyPr wrap="square" rtlCol="0">
            <a:spAutoFit/>
          </a:bodyPr>
          <a:lstStyle/>
          <a:p>
            <a:r>
              <a:rPr lang="en-US" altLang="zh-TW" b="1" dirty="0" smtClean="0">
                <a:solidFill>
                  <a:srgbClr val="C00000"/>
                </a:solidFill>
                <a:latin typeface="Times New Roman" panose="02020603050405020304" pitchFamily="18" charset="0"/>
                <a:cs typeface="Times New Roman" panose="02020603050405020304" pitchFamily="18" charset="0"/>
              </a:rPr>
              <a:t>FN</a:t>
            </a:r>
            <a:endParaRPr lang="zh-TW" altLang="en-US" b="1" dirty="0">
              <a:solidFill>
                <a:srgbClr val="C00000"/>
              </a:solidFill>
              <a:latin typeface="Times New Roman" panose="02020603050405020304" pitchFamily="18" charset="0"/>
              <a:cs typeface="Times New Roman" panose="02020603050405020304" pitchFamily="18" charset="0"/>
            </a:endParaRPr>
          </a:p>
        </p:txBody>
      </p:sp>
      <p:sp>
        <p:nvSpPr>
          <p:cNvPr id="38" name="圓角矩形 37"/>
          <p:cNvSpPr/>
          <p:nvPr/>
        </p:nvSpPr>
        <p:spPr>
          <a:xfrm>
            <a:off x="9581733" y="2107920"/>
            <a:ext cx="2286000" cy="1171931"/>
          </a:xfrm>
          <a:prstGeom prst="roundRect">
            <a:avLst/>
          </a:prstGeom>
          <a:no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39" name="圓角矩形 38"/>
          <p:cNvSpPr/>
          <p:nvPr/>
        </p:nvSpPr>
        <p:spPr>
          <a:xfrm>
            <a:off x="9581733" y="4622903"/>
            <a:ext cx="2286000" cy="1179437"/>
          </a:xfrm>
          <a:prstGeom prst="roundRect">
            <a:avLst/>
          </a:prstGeom>
          <a:no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40" name="矩形 39"/>
          <p:cNvSpPr/>
          <p:nvPr/>
        </p:nvSpPr>
        <p:spPr>
          <a:xfrm>
            <a:off x="9636676" y="2369885"/>
            <a:ext cx="2578375" cy="830997"/>
          </a:xfrm>
          <a:prstGeom prst="rect">
            <a:avLst/>
          </a:prstGeom>
        </p:spPr>
        <p:txBody>
          <a:bodyPr wrap="square">
            <a:spAutoFit/>
          </a:bodyPr>
          <a:lstStyle/>
          <a:p>
            <a:r>
              <a:rPr lang="en-US" altLang="zh-TW" sz="1600" dirty="0" smtClean="0">
                <a:latin typeface="Times New Roman" panose="02020603050405020304" pitchFamily="18" charset="0"/>
                <a:cs typeface="Times New Roman" panose="02020603050405020304" pitchFamily="18" charset="0"/>
              </a:rPr>
              <a:t>When </a:t>
            </a:r>
            <a:r>
              <a:rPr lang="en-US" altLang="zh-TW" sz="1600" b="1" dirty="0">
                <a:latin typeface="Times New Roman" panose="02020603050405020304" pitchFamily="18" charset="0"/>
                <a:cs typeface="Times New Roman" panose="02020603050405020304" pitchFamily="18" charset="0"/>
              </a:rPr>
              <a:t>n=3</a:t>
            </a:r>
            <a:r>
              <a:rPr lang="en-US" altLang="zh-TW" sz="1600" dirty="0">
                <a:latin typeface="Times New Roman" panose="02020603050405020304" pitchFamily="18" charset="0"/>
                <a:cs typeface="Times New Roman" panose="02020603050405020304" pitchFamily="18" charset="0"/>
              </a:rPr>
              <a:t>, this patient </a:t>
            </a:r>
            <a:endParaRPr lang="en-US" altLang="zh-TW" sz="1600" dirty="0" smtClean="0">
              <a:latin typeface="Times New Roman" panose="02020603050405020304" pitchFamily="18" charset="0"/>
              <a:cs typeface="Times New Roman" panose="02020603050405020304" pitchFamily="18" charset="0"/>
            </a:endParaRPr>
          </a:p>
          <a:p>
            <a:r>
              <a:rPr lang="en-US" altLang="zh-TW" sz="1600" dirty="0" smtClean="0">
                <a:latin typeface="Times New Roman" panose="02020603050405020304" pitchFamily="18" charset="0"/>
                <a:cs typeface="Times New Roman" panose="02020603050405020304" pitchFamily="18" charset="0"/>
              </a:rPr>
              <a:t>will </a:t>
            </a:r>
            <a:r>
              <a:rPr lang="en-US" altLang="zh-TW" sz="1600" dirty="0">
                <a:latin typeface="Times New Roman" panose="02020603050405020304" pitchFamily="18" charset="0"/>
                <a:cs typeface="Times New Roman" panose="02020603050405020304" pitchFamily="18" charset="0"/>
              </a:rPr>
              <a:t>be </a:t>
            </a:r>
            <a:r>
              <a:rPr lang="en-US" altLang="zh-TW" sz="1600" dirty="0" smtClean="0">
                <a:latin typeface="Times New Roman" panose="02020603050405020304" pitchFamily="18" charset="0"/>
                <a:cs typeface="Times New Roman" panose="02020603050405020304" pitchFamily="18" charset="0"/>
              </a:rPr>
              <a:t>diagnosed</a:t>
            </a:r>
          </a:p>
          <a:p>
            <a:r>
              <a:rPr lang="en-US" altLang="zh-TW" sz="1600" dirty="0" smtClean="0">
                <a:latin typeface="Times New Roman" panose="02020603050405020304" pitchFamily="18" charset="0"/>
                <a:cs typeface="Times New Roman" panose="02020603050405020304" pitchFamily="18" charset="0"/>
              </a:rPr>
              <a:t>with </a:t>
            </a:r>
            <a:r>
              <a:rPr lang="en-US" altLang="zh-TW" sz="1600" dirty="0">
                <a:latin typeface="Times New Roman" panose="02020603050405020304" pitchFamily="18" charset="0"/>
                <a:cs typeface="Times New Roman" panose="02020603050405020304" pitchFamily="18" charset="0"/>
              </a:rPr>
              <a:t>parotid gland tumor</a:t>
            </a:r>
            <a:r>
              <a:rPr lang="en-US" altLang="zh-TW" sz="1600" dirty="0" smtClean="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p:txBody>
      </p:sp>
      <p:pic>
        <p:nvPicPr>
          <p:cNvPr id="43" name="圖片 42"/>
          <p:cNvPicPr>
            <a:picLocks noChangeAspect="1"/>
          </p:cNvPicPr>
          <p:nvPr/>
        </p:nvPicPr>
        <p:blipFill>
          <a:blip r:embed="rId4"/>
          <a:stretch>
            <a:fillRect/>
          </a:stretch>
        </p:blipFill>
        <p:spPr>
          <a:xfrm>
            <a:off x="3888113" y="4483832"/>
            <a:ext cx="1933877" cy="2066891"/>
          </a:xfrm>
          <a:prstGeom prst="rect">
            <a:avLst/>
          </a:prstGeom>
        </p:spPr>
      </p:pic>
      <p:pic>
        <p:nvPicPr>
          <p:cNvPr id="44" name="圖片 43"/>
          <p:cNvPicPr>
            <a:picLocks noChangeAspect="1"/>
          </p:cNvPicPr>
          <p:nvPr/>
        </p:nvPicPr>
        <p:blipFill>
          <a:blip r:embed="rId5"/>
          <a:stretch>
            <a:fillRect/>
          </a:stretch>
        </p:blipFill>
        <p:spPr>
          <a:xfrm>
            <a:off x="5818373" y="4483832"/>
            <a:ext cx="1763398" cy="2067670"/>
          </a:xfrm>
          <a:prstGeom prst="rect">
            <a:avLst/>
          </a:prstGeom>
        </p:spPr>
      </p:pic>
      <p:pic>
        <p:nvPicPr>
          <p:cNvPr id="45" name="圖片 44"/>
          <p:cNvPicPr>
            <a:picLocks noChangeAspect="1"/>
          </p:cNvPicPr>
          <p:nvPr/>
        </p:nvPicPr>
        <p:blipFill>
          <a:blip r:embed="rId6"/>
          <a:stretch>
            <a:fillRect/>
          </a:stretch>
        </p:blipFill>
        <p:spPr>
          <a:xfrm>
            <a:off x="7581771" y="4482304"/>
            <a:ext cx="1858229" cy="2068419"/>
          </a:xfrm>
          <a:prstGeom prst="rect">
            <a:avLst/>
          </a:prstGeom>
        </p:spPr>
      </p:pic>
      <p:pic>
        <p:nvPicPr>
          <p:cNvPr id="46" name="圖片 45"/>
          <p:cNvPicPr>
            <a:picLocks noChangeAspect="1"/>
          </p:cNvPicPr>
          <p:nvPr/>
        </p:nvPicPr>
        <p:blipFill>
          <a:blip r:embed="rId7"/>
          <a:stretch>
            <a:fillRect/>
          </a:stretch>
        </p:blipFill>
        <p:spPr>
          <a:xfrm>
            <a:off x="7572449" y="1642742"/>
            <a:ext cx="1867551" cy="2073054"/>
          </a:xfrm>
          <a:prstGeom prst="rect">
            <a:avLst/>
          </a:prstGeom>
        </p:spPr>
      </p:pic>
      <p:pic>
        <p:nvPicPr>
          <p:cNvPr id="47" name="圖片 46"/>
          <p:cNvPicPr>
            <a:picLocks noChangeAspect="1"/>
          </p:cNvPicPr>
          <p:nvPr/>
        </p:nvPicPr>
        <p:blipFill>
          <a:blip r:embed="rId8"/>
          <a:stretch>
            <a:fillRect/>
          </a:stretch>
        </p:blipFill>
        <p:spPr>
          <a:xfrm>
            <a:off x="5817960" y="1646208"/>
            <a:ext cx="1763812" cy="2070367"/>
          </a:xfrm>
          <a:prstGeom prst="rect">
            <a:avLst/>
          </a:prstGeom>
        </p:spPr>
      </p:pic>
      <p:pic>
        <p:nvPicPr>
          <p:cNvPr id="48" name="圖片 47"/>
          <p:cNvPicPr>
            <a:picLocks noChangeAspect="1"/>
          </p:cNvPicPr>
          <p:nvPr/>
        </p:nvPicPr>
        <p:blipFill>
          <a:blip r:embed="rId9"/>
          <a:stretch>
            <a:fillRect/>
          </a:stretch>
        </p:blipFill>
        <p:spPr>
          <a:xfrm>
            <a:off x="3864682" y="1646208"/>
            <a:ext cx="1953277" cy="2070367"/>
          </a:xfrm>
          <a:prstGeom prst="rect">
            <a:avLst/>
          </a:prstGeom>
        </p:spPr>
      </p:pic>
      <p:sp>
        <p:nvSpPr>
          <p:cNvPr id="50" name="矩形 49"/>
          <p:cNvSpPr/>
          <p:nvPr/>
        </p:nvSpPr>
        <p:spPr>
          <a:xfrm>
            <a:off x="9646874" y="5875214"/>
            <a:ext cx="1915909" cy="646331"/>
          </a:xfrm>
          <a:prstGeom prst="rect">
            <a:avLst/>
          </a:prstGeom>
        </p:spPr>
        <p:txBody>
          <a:bodyPr wrap="none">
            <a:spAutoFit/>
          </a:bodyPr>
          <a:lstStyle/>
          <a:p>
            <a:r>
              <a:rPr lang="en-US" altLang="zh-TW" i="1" smtClean="0">
                <a:solidFill>
                  <a:srgbClr val="FF0000"/>
                </a:solidFill>
                <a:latin typeface="Cambria Math" panose="02040503050406030204" pitchFamily="18" charset="0"/>
                <a:cs typeface="Times New Roman" panose="02020603050405020304" pitchFamily="18" charset="0"/>
              </a:rPr>
              <a:t>IoU</a:t>
            </a:r>
            <a:r>
              <a:rPr lang="zh-TW" altLang="en-US" i="1" smtClean="0">
                <a:solidFill>
                  <a:srgbClr val="FF0000"/>
                </a:solidFill>
                <a:latin typeface="Cambria Math" panose="02040503050406030204" pitchFamily="18" charset="0"/>
                <a:cs typeface="Times New Roman" panose="02020603050405020304" pitchFamily="18" charset="0"/>
              </a:rPr>
              <a:t>數值為示意值</a:t>
            </a:r>
            <a:endParaRPr lang="en-US" altLang="zh-TW" i="1" smtClean="0">
              <a:solidFill>
                <a:srgbClr val="FF0000"/>
              </a:solidFill>
              <a:latin typeface="Cambria Math" panose="02040503050406030204" pitchFamily="18" charset="0"/>
              <a:cs typeface="Times New Roman" panose="02020603050405020304" pitchFamily="18" charset="0"/>
            </a:endParaRPr>
          </a:p>
          <a:p>
            <a:r>
              <a:rPr lang="zh-TW" altLang="en-US" i="1" smtClean="0">
                <a:solidFill>
                  <a:srgbClr val="FF0000"/>
                </a:solidFill>
                <a:latin typeface="Cambria Math" panose="02040503050406030204" pitchFamily="18" charset="0"/>
                <a:cs typeface="Times New Roman" panose="02020603050405020304" pitchFamily="18" charset="0"/>
              </a:rPr>
              <a:t>以及</a:t>
            </a:r>
            <a:r>
              <a:rPr lang="en-US" altLang="zh-TW" i="1" smtClean="0">
                <a:solidFill>
                  <a:srgbClr val="FF0000"/>
                </a:solidFill>
                <a:latin typeface="Cambria Math" panose="02040503050406030204" pitchFamily="18" charset="0"/>
                <a:cs typeface="Times New Roman" panose="02020603050405020304" pitchFamily="18" charset="0"/>
              </a:rPr>
              <a:t>gt</a:t>
            </a:r>
            <a:r>
              <a:rPr lang="zh-TW" altLang="en-US" i="1" smtClean="0">
                <a:solidFill>
                  <a:srgbClr val="FF0000"/>
                </a:solidFill>
                <a:latin typeface="Cambria Math" panose="02040503050406030204" pitchFamily="18" charset="0"/>
                <a:cs typeface="Times New Roman" panose="02020603050405020304" pitchFamily="18" charset="0"/>
              </a:rPr>
              <a:t>框為示意</a:t>
            </a:r>
            <a:endParaRPr lang="zh-TW" altLang="en-US" i="1" dirty="0">
              <a:solidFill>
                <a:srgbClr val="FF0000"/>
              </a:solidFill>
              <a:latin typeface="Cambria Math" panose="02040503050406030204" pitchFamily="18" charset="0"/>
              <a:cs typeface="Times New Roman" panose="02020603050405020304" pitchFamily="18" charset="0"/>
            </a:endParaRPr>
          </a:p>
        </p:txBody>
      </p:sp>
      <p:sp>
        <p:nvSpPr>
          <p:cNvPr id="51" name="矩形 50"/>
          <p:cNvSpPr/>
          <p:nvPr/>
        </p:nvSpPr>
        <p:spPr>
          <a:xfrm>
            <a:off x="2064245" y="2496608"/>
            <a:ext cx="275115" cy="2792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p:nvSpPr>
        <p:spPr>
          <a:xfrm>
            <a:off x="3959732" y="2532251"/>
            <a:ext cx="205575" cy="24357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p:nvSpPr>
        <p:spPr>
          <a:xfrm>
            <a:off x="5880806" y="2541812"/>
            <a:ext cx="183864" cy="16813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p:nvSpPr>
        <p:spPr>
          <a:xfrm>
            <a:off x="7636715" y="2533432"/>
            <a:ext cx="183864" cy="16813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72907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28</a:t>
            </a:fld>
            <a:endParaRPr lang="zh-TW" altLang="en-US"/>
          </a:p>
        </p:txBody>
      </p:sp>
      <p:sp>
        <p:nvSpPr>
          <p:cNvPr id="5" name="矩形 4"/>
          <p:cNvSpPr/>
          <p:nvPr/>
        </p:nvSpPr>
        <p:spPr>
          <a:xfrm>
            <a:off x="-361819" y="0"/>
            <a:ext cx="11401121"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3.3 Based on tumor space-</a:t>
            </a:r>
            <a:r>
              <a:rPr lang="zh-TW" altLang="en-US" sz="2800" smtClean="0">
                <a:latin typeface="Times New Roman" panose="02020603050405020304" pitchFamily="18" charset="0"/>
                <a:cs typeface="Times New Roman" panose="02020603050405020304" pitchFamily="18" charset="0"/>
              </a:rPr>
              <a:t>量化數據 </a:t>
            </a:r>
            <a:r>
              <a:rPr lang="en-US" altLang="zh-TW" sz="2800" smtClean="0">
                <a:latin typeface="Times New Roman" panose="02020603050405020304" pitchFamily="18" charset="0"/>
                <a:cs typeface="Times New Roman" panose="02020603050405020304" pitchFamily="18" charset="0"/>
              </a:rPr>
              <a:t>(cross validation = 1)</a:t>
            </a:r>
          </a:p>
        </p:txBody>
      </p:sp>
      <p:graphicFrame>
        <p:nvGraphicFramePr>
          <p:cNvPr id="8" name="圖表 7"/>
          <p:cNvGraphicFramePr>
            <a:graphicFrameLocks/>
          </p:cNvGraphicFramePr>
          <p:nvPr>
            <p:extLst>
              <p:ext uri="{D42A27DB-BD31-4B8C-83A1-F6EECF244321}">
                <p14:modId xmlns:p14="http://schemas.microsoft.com/office/powerpoint/2010/main" val="1352846516"/>
              </p:ext>
            </p:extLst>
          </p:nvPr>
        </p:nvGraphicFramePr>
        <p:xfrm>
          <a:off x="2128059" y="680883"/>
          <a:ext cx="7390013"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878433771"/>
              </p:ext>
            </p:extLst>
          </p:nvPr>
        </p:nvGraphicFramePr>
        <p:xfrm>
          <a:off x="332509" y="3856754"/>
          <a:ext cx="11363499" cy="2066925"/>
        </p:xfrm>
        <a:graphic>
          <a:graphicData uri="http://schemas.openxmlformats.org/drawingml/2006/table">
            <a:tbl>
              <a:tblPr>
                <a:tableStyleId>{073A0DAA-6AF3-43AB-8588-CEC1D06C72B9}</a:tableStyleId>
              </a:tblPr>
              <a:tblGrid>
                <a:gridCol w="2271535">
                  <a:extLst>
                    <a:ext uri="{9D8B030D-6E8A-4147-A177-3AD203B41FA5}">
                      <a16:colId xmlns:a16="http://schemas.microsoft.com/office/drawing/2014/main" val="4181767500"/>
                    </a:ext>
                  </a:extLst>
                </a:gridCol>
                <a:gridCol w="1501072">
                  <a:extLst>
                    <a:ext uri="{9D8B030D-6E8A-4147-A177-3AD203B41FA5}">
                      <a16:colId xmlns:a16="http://schemas.microsoft.com/office/drawing/2014/main" val="3990820494"/>
                    </a:ext>
                  </a:extLst>
                </a:gridCol>
                <a:gridCol w="1515611">
                  <a:extLst>
                    <a:ext uri="{9D8B030D-6E8A-4147-A177-3AD203B41FA5}">
                      <a16:colId xmlns:a16="http://schemas.microsoft.com/office/drawing/2014/main" val="3717845622"/>
                    </a:ext>
                  </a:extLst>
                </a:gridCol>
                <a:gridCol w="1489920">
                  <a:extLst>
                    <a:ext uri="{9D8B030D-6E8A-4147-A177-3AD203B41FA5}">
                      <a16:colId xmlns:a16="http://schemas.microsoft.com/office/drawing/2014/main" val="460305542"/>
                    </a:ext>
                  </a:extLst>
                </a:gridCol>
                <a:gridCol w="1515609">
                  <a:extLst>
                    <a:ext uri="{9D8B030D-6E8A-4147-A177-3AD203B41FA5}">
                      <a16:colId xmlns:a16="http://schemas.microsoft.com/office/drawing/2014/main" val="2419449036"/>
                    </a:ext>
                  </a:extLst>
                </a:gridCol>
                <a:gridCol w="1515611">
                  <a:extLst>
                    <a:ext uri="{9D8B030D-6E8A-4147-A177-3AD203B41FA5}">
                      <a16:colId xmlns:a16="http://schemas.microsoft.com/office/drawing/2014/main" val="1298551516"/>
                    </a:ext>
                  </a:extLst>
                </a:gridCol>
                <a:gridCol w="1554141">
                  <a:extLst>
                    <a:ext uri="{9D8B030D-6E8A-4147-A177-3AD203B41FA5}">
                      <a16:colId xmlns:a16="http://schemas.microsoft.com/office/drawing/2014/main" val="4059069559"/>
                    </a:ext>
                  </a:extLst>
                </a:gridCol>
              </a:tblGrid>
              <a:tr h="400050">
                <a:tc gridSpan="7">
                  <a:txBody>
                    <a:bodyPr/>
                    <a:lstStyle/>
                    <a:p>
                      <a:pPr marL="0" marR="0" indent="0" algn="ctr" defTabSz="914377" rtl="0" eaLnBrk="1" fontAlgn="ctr" latinLnBrk="0" hangingPunct="1">
                        <a:lnSpc>
                          <a:spcPct val="100000"/>
                        </a:lnSpc>
                        <a:spcBef>
                          <a:spcPts val="0"/>
                        </a:spcBef>
                        <a:spcAft>
                          <a:spcPts val="0"/>
                        </a:spcAft>
                        <a:buClrTx/>
                        <a:buSzTx/>
                        <a:buFontTx/>
                        <a:buNone/>
                        <a:tabLst/>
                        <a:defRPr/>
                      </a:pPr>
                      <a:r>
                        <a:rPr lang="en-US" altLang="zh-TW" sz="2400" b="0" u="none" strike="noStrike" dirty="0" smtClean="0">
                          <a:effectLst/>
                          <a:latin typeface="Times New Roman" panose="02020603050405020304" pitchFamily="18" charset="0"/>
                          <a:ea typeface="標楷體" panose="03000509000000000000" pitchFamily="65" charset="-120"/>
                          <a:cs typeface="Times New Roman" panose="02020603050405020304" pitchFamily="18" charset="0"/>
                        </a:rPr>
                        <a:t>(b) With bounding </a:t>
                      </a: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box optimizers(Cross</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 validation 1</a:t>
                      </a: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b="0" i="0" u="none" strike="noStrike"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marL="0" algn="l" defTabSz="914377" rtl="0" eaLnBrk="1" fontAlgn="ctr" latinLnBrk="0" hangingPunct="1"/>
                      <a:endParaRPr lang="en-US" sz="12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579654"/>
                  </a:ext>
                </a:extLst>
              </a:tr>
              <a:tr h="400050">
                <a:tc>
                  <a:txBody>
                    <a:bodyPr/>
                    <a:lstStyle/>
                    <a:p>
                      <a:pPr algn="l" fontAlgn="ctr"/>
                      <a:r>
                        <a:rPr lang="zh-TW" alt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評估準則</a:t>
                      </a:r>
                      <a:endParaRPr lang="zh-TW" altLang="en-US" sz="16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consecutive=1</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consecutive=2</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consecutive=3</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consecutive=4</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consecutive=5</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l" defTabSz="914377" rtl="0" eaLnBrk="1" fontAlgn="ctr" latinLnBrk="0" hangingPunct="1"/>
                      <a:r>
                        <a:rPr lang="en-US" sz="1400" b="1" u="none" strike="noStrike" kern="1200" dirty="0">
                          <a:effectLst/>
                          <a:latin typeface="Times New Roman" panose="02020603050405020304" pitchFamily="18" charset="0"/>
                          <a:ea typeface="標楷體" panose="03000509000000000000" pitchFamily="65" charset="-120"/>
                          <a:cs typeface="Times New Roman" panose="02020603050405020304" pitchFamily="18" charset="0"/>
                        </a:rPr>
                        <a:t>consecutive=6</a:t>
                      </a:r>
                      <a:endParaRPr lang="en-US" sz="14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51615897"/>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0.683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0.891</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070641547"/>
                  </a:ext>
                </a:extLst>
              </a:tr>
              <a:tr h="234991">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Recall(Sensitivity;TPR)</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0.933</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0.866</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0.616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0.533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348868622"/>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0.622</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0.794</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0.912</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0.958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0.973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907728692"/>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Specificity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0.433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0.916</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297749070"/>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NPV</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0.884</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0.873</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0.802</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0.719</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0.681</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217638821"/>
                  </a:ext>
                </a:extLst>
              </a:tr>
            </a:tbl>
          </a:graphicData>
        </a:graphic>
      </p:graphicFrame>
    </p:spTree>
    <p:extLst>
      <p:ext uri="{BB962C8B-B14F-4D97-AF65-F5344CB8AC3E}">
        <p14:creationId xmlns:p14="http://schemas.microsoft.com/office/powerpoint/2010/main" val="3019308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29</a:t>
            </a:fld>
            <a:endParaRPr lang="zh-TW" altLang="en-US"/>
          </a:p>
        </p:txBody>
      </p:sp>
      <p:sp>
        <p:nvSpPr>
          <p:cNvPr id="5" name="矩形 4"/>
          <p:cNvSpPr/>
          <p:nvPr/>
        </p:nvSpPr>
        <p:spPr>
          <a:xfrm>
            <a:off x="-361819" y="0"/>
            <a:ext cx="11401121" cy="954107"/>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3.3 Based on tumor space-</a:t>
            </a:r>
            <a:r>
              <a:rPr lang="zh-TW" altLang="en-US" sz="2800" smtClean="0">
                <a:latin typeface="Times New Roman" panose="02020603050405020304" pitchFamily="18" charset="0"/>
                <a:cs typeface="Times New Roman" panose="02020603050405020304" pitchFamily="18" charset="0"/>
              </a:rPr>
              <a:t>量化數據</a:t>
            </a:r>
            <a:r>
              <a:rPr lang="en-US" altLang="zh-TW" sz="2800" smtClean="0">
                <a:latin typeface="Times New Roman" panose="02020603050405020304" pitchFamily="18" charset="0"/>
                <a:cs typeface="Times New Roman" panose="02020603050405020304" pitchFamily="18" charset="0"/>
              </a:rPr>
              <a:t>(cross validation = 2)</a:t>
            </a:r>
          </a:p>
          <a:p>
            <a:pPr lvl="1"/>
            <a:endParaRPr lang="en-US" altLang="zh-TW" sz="2800" smtClean="0">
              <a:latin typeface="Times New Roman" panose="02020603050405020304" pitchFamily="18" charset="0"/>
              <a:cs typeface="Times New Roman" panose="02020603050405020304" pitchFamily="18"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3647881162"/>
              </p:ext>
            </p:extLst>
          </p:nvPr>
        </p:nvGraphicFramePr>
        <p:xfrm>
          <a:off x="689956" y="3965168"/>
          <a:ext cx="10482347" cy="2066925"/>
        </p:xfrm>
        <a:graphic>
          <a:graphicData uri="http://schemas.openxmlformats.org/drawingml/2006/table">
            <a:tbl>
              <a:tblPr>
                <a:tableStyleId>{073A0DAA-6AF3-43AB-8588-CEC1D06C72B9}</a:tableStyleId>
              </a:tblPr>
              <a:tblGrid>
                <a:gridCol w="2095395">
                  <a:extLst>
                    <a:ext uri="{9D8B030D-6E8A-4147-A177-3AD203B41FA5}">
                      <a16:colId xmlns:a16="http://schemas.microsoft.com/office/drawing/2014/main" val="4181767500"/>
                    </a:ext>
                  </a:extLst>
                </a:gridCol>
                <a:gridCol w="1384676">
                  <a:extLst>
                    <a:ext uri="{9D8B030D-6E8A-4147-A177-3AD203B41FA5}">
                      <a16:colId xmlns:a16="http://schemas.microsoft.com/office/drawing/2014/main" val="3990820494"/>
                    </a:ext>
                  </a:extLst>
                </a:gridCol>
                <a:gridCol w="1398087">
                  <a:extLst>
                    <a:ext uri="{9D8B030D-6E8A-4147-A177-3AD203B41FA5}">
                      <a16:colId xmlns:a16="http://schemas.microsoft.com/office/drawing/2014/main" val="3717845622"/>
                    </a:ext>
                  </a:extLst>
                </a:gridCol>
                <a:gridCol w="1374388">
                  <a:extLst>
                    <a:ext uri="{9D8B030D-6E8A-4147-A177-3AD203B41FA5}">
                      <a16:colId xmlns:a16="http://schemas.microsoft.com/office/drawing/2014/main" val="460305542"/>
                    </a:ext>
                  </a:extLst>
                </a:gridCol>
                <a:gridCol w="1398085">
                  <a:extLst>
                    <a:ext uri="{9D8B030D-6E8A-4147-A177-3AD203B41FA5}">
                      <a16:colId xmlns:a16="http://schemas.microsoft.com/office/drawing/2014/main" val="2419449036"/>
                    </a:ext>
                  </a:extLst>
                </a:gridCol>
                <a:gridCol w="1398087">
                  <a:extLst>
                    <a:ext uri="{9D8B030D-6E8A-4147-A177-3AD203B41FA5}">
                      <a16:colId xmlns:a16="http://schemas.microsoft.com/office/drawing/2014/main" val="1298551516"/>
                    </a:ext>
                  </a:extLst>
                </a:gridCol>
                <a:gridCol w="1433629">
                  <a:extLst>
                    <a:ext uri="{9D8B030D-6E8A-4147-A177-3AD203B41FA5}">
                      <a16:colId xmlns:a16="http://schemas.microsoft.com/office/drawing/2014/main" val="4059069559"/>
                    </a:ext>
                  </a:extLst>
                </a:gridCol>
              </a:tblGrid>
              <a:tr h="400050">
                <a:tc gridSpan="7">
                  <a:txBody>
                    <a:bodyPr/>
                    <a:lstStyle/>
                    <a:p>
                      <a:pPr marL="0" marR="0" indent="0" algn="ctr" defTabSz="914377" rtl="0" eaLnBrk="1" fontAlgn="ctr" latinLnBrk="0" hangingPunct="1">
                        <a:lnSpc>
                          <a:spcPct val="100000"/>
                        </a:lnSpc>
                        <a:spcBef>
                          <a:spcPts val="0"/>
                        </a:spcBef>
                        <a:spcAft>
                          <a:spcPts val="0"/>
                        </a:spcAft>
                        <a:buClrTx/>
                        <a:buSzTx/>
                        <a:buFontTx/>
                        <a:buNone/>
                        <a:tabLst/>
                        <a:defRPr/>
                      </a:pPr>
                      <a:r>
                        <a:rPr lang="en-US" altLang="zh-TW" sz="2400" b="0" u="none" strike="noStrike" dirty="0" smtClean="0">
                          <a:effectLst/>
                          <a:latin typeface="Times New Roman" panose="02020603050405020304" pitchFamily="18" charset="0"/>
                          <a:ea typeface="標楷體" panose="03000509000000000000" pitchFamily="65" charset="-120"/>
                          <a:cs typeface="Times New Roman" panose="02020603050405020304" pitchFamily="18" charset="0"/>
                        </a:rPr>
                        <a:t>(b) With bounding </a:t>
                      </a: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box optimizers(Cross</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 validation 2</a:t>
                      </a: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b="0" i="0" u="none" strike="noStrike"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marL="0" algn="l" defTabSz="914377" rtl="0" eaLnBrk="1" fontAlgn="ctr" latinLnBrk="0" hangingPunct="1"/>
                      <a:endParaRPr lang="en-US" sz="12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579654"/>
                  </a:ext>
                </a:extLst>
              </a:tr>
              <a:tr h="400050">
                <a:tc>
                  <a:txBody>
                    <a:bodyPr/>
                    <a:lstStyle/>
                    <a:p>
                      <a:pPr algn="l" fontAlgn="ctr"/>
                      <a:r>
                        <a:rPr lang="zh-TW" alt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評估準則</a:t>
                      </a:r>
                      <a:endParaRPr lang="zh-TW" altLang="en-US" sz="16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consecutive=1</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consecutive=2</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consecutive=3</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consecutive=4</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consecutive=5</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l" defTabSz="914377" rtl="0" eaLnBrk="1" fontAlgn="ctr" latinLnBrk="0" hangingPunct="1"/>
                      <a:r>
                        <a:rPr lang="en-US" sz="1400" b="1" u="none" strike="noStrike" kern="1200" dirty="0">
                          <a:effectLst/>
                          <a:latin typeface="Times New Roman" panose="02020603050405020304" pitchFamily="18" charset="0"/>
                          <a:ea typeface="標楷體" panose="03000509000000000000" pitchFamily="65" charset="-120"/>
                          <a:cs typeface="Times New Roman" panose="02020603050405020304" pitchFamily="18" charset="0"/>
                        </a:rPr>
                        <a:t>consecutive=6</a:t>
                      </a:r>
                      <a:endParaRPr lang="en-US" sz="14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51615897"/>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0.575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0.85</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0.866</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0.866</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070641547"/>
                  </a:ext>
                </a:extLst>
              </a:tr>
              <a:tr h="234991">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Recall(Sensitivity;TPR)</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0.933</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0.916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0.9</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0.666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348868622"/>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0.543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0.687</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0.818</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0.923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0.978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907728692"/>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Specificity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0.216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0.583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297749070"/>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NPV</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0.764</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0.875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0.888</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0.823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0.797</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217638821"/>
                  </a:ext>
                </a:extLst>
              </a:tr>
            </a:tbl>
          </a:graphicData>
        </a:graphic>
      </p:graphicFrame>
      <p:graphicFrame>
        <p:nvGraphicFramePr>
          <p:cNvPr id="9" name="圖表 8"/>
          <p:cNvGraphicFramePr>
            <a:graphicFrameLocks/>
          </p:cNvGraphicFramePr>
          <p:nvPr>
            <p:extLst>
              <p:ext uri="{D42A27DB-BD31-4B8C-83A1-F6EECF244321}">
                <p14:modId xmlns:p14="http://schemas.microsoft.com/office/powerpoint/2010/main" val="3083870150"/>
              </p:ext>
            </p:extLst>
          </p:nvPr>
        </p:nvGraphicFramePr>
        <p:xfrm>
          <a:off x="2061557" y="773021"/>
          <a:ext cx="7381701"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30753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501496"/>
            <a:ext cx="10515600" cy="1325563"/>
          </a:xfrm>
        </p:spPr>
        <p:txBody>
          <a:bodyPr/>
          <a:lstStyle/>
          <a:p>
            <a:r>
              <a:rPr lang="en-US" altLang="zh-TW" smtClean="0">
                <a:latin typeface="Times New Roman" panose="02020603050405020304" pitchFamily="18" charset="0"/>
                <a:cs typeface="Times New Roman" panose="02020603050405020304" pitchFamily="18" charset="0"/>
              </a:rPr>
              <a:t>1. Introduction</a:t>
            </a:r>
            <a:endParaRPr lang="zh-TW" altLang="en-US">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130CB025-128C-4E41-A852-3342D168E73A}" type="slidenum">
              <a:rPr lang="zh-TW" altLang="en-US" smtClean="0"/>
              <a:t>3</a:t>
            </a:fld>
            <a:endParaRPr lang="zh-TW" altLang="en-US"/>
          </a:p>
        </p:txBody>
      </p:sp>
    </p:spTree>
    <p:extLst>
      <p:ext uri="{BB962C8B-B14F-4D97-AF65-F5344CB8AC3E}">
        <p14:creationId xmlns:p14="http://schemas.microsoft.com/office/powerpoint/2010/main" val="1383334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30</a:t>
            </a:fld>
            <a:endParaRPr lang="zh-TW" altLang="en-US"/>
          </a:p>
        </p:txBody>
      </p:sp>
      <p:sp>
        <p:nvSpPr>
          <p:cNvPr id="5" name="矩形 4"/>
          <p:cNvSpPr/>
          <p:nvPr/>
        </p:nvSpPr>
        <p:spPr>
          <a:xfrm>
            <a:off x="-361819" y="0"/>
            <a:ext cx="11401121" cy="954107"/>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3.3 Based on tumor space-</a:t>
            </a:r>
            <a:r>
              <a:rPr lang="zh-TW" altLang="en-US" sz="2800" smtClean="0">
                <a:latin typeface="Times New Roman" panose="02020603050405020304" pitchFamily="18" charset="0"/>
                <a:cs typeface="Times New Roman" panose="02020603050405020304" pitchFamily="18" charset="0"/>
              </a:rPr>
              <a:t>量化數據</a:t>
            </a:r>
            <a:r>
              <a:rPr lang="en-US" altLang="zh-TW" sz="2800" smtClean="0">
                <a:latin typeface="Times New Roman" panose="02020603050405020304" pitchFamily="18" charset="0"/>
                <a:cs typeface="Times New Roman" panose="02020603050405020304" pitchFamily="18" charset="0"/>
              </a:rPr>
              <a:t>(cross validation = 3)</a:t>
            </a:r>
          </a:p>
          <a:p>
            <a:pPr lvl="1"/>
            <a:endParaRPr lang="en-US" altLang="zh-TW" sz="2800" smtClean="0">
              <a:latin typeface="Times New Roman" panose="02020603050405020304" pitchFamily="18" charset="0"/>
              <a:cs typeface="Times New Roman" panose="02020603050405020304" pitchFamily="18" charset="0"/>
            </a:endParaRPr>
          </a:p>
        </p:txBody>
      </p:sp>
      <p:graphicFrame>
        <p:nvGraphicFramePr>
          <p:cNvPr id="7" name="圖表 6"/>
          <p:cNvGraphicFramePr>
            <a:graphicFrameLocks/>
          </p:cNvGraphicFramePr>
          <p:nvPr>
            <p:extLst>
              <p:ext uri="{D42A27DB-BD31-4B8C-83A1-F6EECF244321}">
                <p14:modId xmlns:p14="http://schemas.microsoft.com/office/powerpoint/2010/main" val="3526207701"/>
              </p:ext>
            </p:extLst>
          </p:nvPr>
        </p:nvGraphicFramePr>
        <p:xfrm>
          <a:off x="2394066" y="602673"/>
          <a:ext cx="6608618"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230510116"/>
              </p:ext>
            </p:extLst>
          </p:nvPr>
        </p:nvGraphicFramePr>
        <p:xfrm>
          <a:off x="640081" y="3817649"/>
          <a:ext cx="10482347" cy="2066925"/>
        </p:xfrm>
        <a:graphic>
          <a:graphicData uri="http://schemas.openxmlformats.org/drawingml/2006/table">
            <a:tbl>
              <a:tblPr>
                <a:tableStyleId>{073A0DAA-6AF3-43AB-8588-CEC1D06C72B9}</a:tableStyleId>
              </a:tblPr>
              <a:tblGrid>
                <a:gridCol w="2095395">
                  <a:extLst>
                    <a:ext uri="{9D8B030D-6E8A-4147-A177-3AD203B41FA5}">
                      <a16:colId xmlns:a16="http://schemas.microsoft.com/office/drawing/2014/main" val="4181767500"/>
                    </a:ext>
                  </a:extLst>
                </a:gridCol>
                <a:gridCol w="1384676">
                  <a:extLst>
                    <a:ext uri="{9D8B030D-6E8A-4147-A177-3AD203B41FA5}">
                      <a16:colId xmlns:a16="http://schemas.microsoft.com/office/drawing/2014/main" val="3990820494"/>
                    </a:ext>
                  </a:extLst>
                </a:gridCol>
                <a:gridCol w="1398087">
                  <a:extLst>
                    <a:ext uri="{9D8B030D-6E8A-4147-A177-3AD203B41FA5}">
                      <a16:colId xmlns:a16="http://schemas.microsoft.com/office/drawing/2014/main" val="3717845622"/>
                    </a:ext>
                  </a:extLst>
                </a:gridCol>
                <a:gridCol w="1374388">
                  <a:extLst>
                    <a:ext uri="{9D8B030D-6E8A-4147-A177-3AD203B41FA5}">
                      <a16:colId xmlns:a16="http://schemas.microsoft.com/office/drawing/2014/main" val="460305542"/>
                    </a:ext>
                  </a:extLst>
                </a:gridCol>
                <a:gridCol w="1398085">
                  <a:extLst>
                    <a:ext uri="{9D8B030D-6E8A-4147-A177-3AD203B41FA5}">
                      <a16:colId xmlns:a16="http://schemas.microsoft.com/office/drawing/2014/main" val="2419449036"/>
                    </a:ext>
                  </a:extLst>
                </a:gridCol>
                <a:gridCol w="1398087">
                  <a:extLst>
                    <a:ext uri="{9D8B030D-6E8A-4147-A177-3AD203B41FA5}">
                      <a16:colId xmlns:a16="http://schemas.microsoft.com/office/drawing/2014/main" val="1298551516"/>
                    </a:ext>
                  </a:extLst>
                </a:gridCol>
                <a:gridCol w="1433629">
                  <a:extLst>
                    <a:ext uri="{9D8B030D-6E8A-4147-A177-3AD203B41FA5}">
                      <a16:colId xmlns:a16="http://schemas.microsoft.com/office/drawing/2014/main" val="4059069559"/>
                    </a:ext>
                  </a:extLst>
                </a:gridCol>
              </a:tblGrid>
              <a:tr h="400050">
                <a:tc gridSpan="7">
                  <a:txBody>
                    <a:bodyPr/>
                    <a:lstStyle/>
                    <a:p>
                      <a:pPr marL="0" marR="0" indent="0" algn="ctr" defTabSz="914377" rtl="0" eaLnBrk="1" fontAlgn="ctr" latinLnBrk="0" hangingPunct="1">
                        <a:lnSpc>
                          <a:spcPct val="100000"/>
                        </a:lnSpc>
                        <a:spcBef>
                          <a:spcPts val="0"/>
                        </a:spcBef>
                        <a:spcAft>
                          <a:spcPts val="0"/>
                        </a:spcAft>
                        <a:buClrTx/>
                        <a:buSzTx/>
                        <a:buFontTx/>
                        <a:buNone/>
                        <a:tabLst/>
                        <a:defRPr/>
                      </a:pPr>
                      <a:r>
                        <a:rPr lang="en-US" altLang="zh-TW" sz="2400" b="0" u="none" strike="noStrike" dirty="0" smtClean="0">
                          <a:effectLst/>
                          <a:latin typeface="Times New Roman" panose="02020603050405020304" pitchFamily="18" charset="0"/>
                          <a:ea typeface="標楷體" panose="03000509000000000000" pitchFamily="65" charset="-120"/>
                          <a:cs typeface="Times New Roman" panose="02020603050405020304" pitchFamily="18" charset="0"/>
                        </a:rPr>
                        <a:t>(b) With bounding </a:t>
                      </a: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box optimizers(Cross</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 validation 3</a:t>
                      </a: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b="0" i="0" u="none" strike="noStrike"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marL="0" algn="l" defTabSz="914377" rtl="0" eaLnBrk="1" fontAlgn="ctr" latinLnBrk="0" hangingPunct="1"/>
                      <a:endParaRPr lang="en-US" sz="12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579654"/>
                  </a:ext>
                </a:extLst>
              </a:tr>
              <a:tr h="400050">
                <a:tc>
                  <a:txBody>
                    <a:bodyPr/>
                    <a:lstStyle/>
                    <a:p>
                      <a:pPr algn="l" fontAlgn="ctr"/>
                      <a:r>
                        <a:rPr lang="zh-TW" alt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評估準則</a:t>
                      </a:r>
                      <a:endParaRPr lang="zh-TW" altLang="en-US" sz="16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consecutive=1</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consecutive=2</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consecutive=3</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consecutive=4</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consecutive=5</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l" defTabSz="914377" rtl="0" eaLnBrk="1" fontAlgn="ctr" latinLnBrk="0" hangingPunct="1"/>
                      <a:r>
                        <a:rPr lang="en-US" sz="1400" b="1" u="none" strike="noStrike" kern="1200" dirty="0">
                          <a:effectLst/>
                          <a:latin typeface="Times New Roman" panose="02020603050405020304" pitchFamily="18" charset="0"/>
                          <a:ea typeface="標楷體" panose="03000509000000000000" pitchFamily="65" charset="-120"/>
                          <a:cs typeface="Times New Roman" panose="02020603050405020304" pitchFamily="18" charset="0"/>
                        </a:rPr>
                        <a:t>consecutive=6</a:t>
                      </a:r>
                      <a:endParaRPr lang="en-US" sz="14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51615897"/>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0.583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0.841</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0.858</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0.858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0.808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070641547"/>
                  </a:ext>
                </a:extLst>
              </a:tr>
              <a:tr h="234991">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Recall(Sensitivity;TPR)</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0.95</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0.916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0.633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0.533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348868622"/>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0.548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0.797</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0.864</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0.938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0.974</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907728692"/>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Specificity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0.216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0.866</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0.95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297749070"/>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NPV</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0.812</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0.901</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0.852</a:t>
                      </a:r>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0.802</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0.728</a:t>
                      </a:r>
                      <a:endParaRPr lang="en-US" altLang="zh-TW" sz="16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0.68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217638821"/>
                  </a:ext>
                </a:extLst>
              </a:tr>
            </a:tbl>
          </a:graphicData>
        </a:graphic>
      </p:graphicFrame>
    </p:spTree>
    <p:extLst>
      <p:ext uri="{BB962C8B-B14F-4D97-AF65-F5344CB8AC3E}">
        <p14:creationId xmlns:p14="http://schemas.microsoft.com/office/powerpoint/2010/main" val="1007351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31</a:t>
            </a:fld>
            <a:endParaRPr lang="zh-TW" altLang="en-US"/>
          </a:p>
        </p:txBody>
      </p:sp>
      <p:sp>
        <p:nvSpPr>
          <p:cNvPr id="5" name="矩形 4"/>
          <p:cNvSpPr/>
          <p:nvPr/>
        </p:nvSpPr>
        <p:spPr>
          <a:xfrm>
            <a:off x="-361819" y="0"/>
            <a:ext cx="11401121" cy="954107"/>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3.3 Based on tumor space-</a:t>
            </a:r>
            <a:r>
              <a:rPr lang="zh-TW" altLang="en-US" sz="2800" smtClean="0">
                <a:latin typeface="Times New Roman" panose="02020603050405020304" pitchFamily="18" charset="0"/>
                <a:cs typeface="Times New Roman" panose="02020603050405020304" pitchFamily="18" charset="0"/>
              </a:rPr>
              <a:t>量化數據</a:t>
            </a:r>
            <a:r>
              <a:rPr lang="en-US" altLang="zh-TW" sz="2800" smtClean="0">
                <a:latin typeface="Times New Roman" panose="02020603050405020304" pitchFamily="18" charset="0"/>
                <a:cs typeface="Times New Roman" panose="02020603050405020304" pitchFamily="18" charset="0"/>
              </a:rPr>
              <a:t>(cross validation = 4)</a:t>
            </a:r>
          </a:p>
          <a:p>
            <a:pPr lvl="1"/>
            <a:endParaRPr lang="en-US" altLang="zh-TW" sz="2800" smtClean="0">
              <a:latin typeface="Times New Roman" panose="02020603050405020304" pitchFamily="18" charset="0"/>
              <a:cs typeface="Times New Roman" panose="02020603050405020304" pitchFamily="18" charset="0"/>
            </a:endParaRPr>
          </a:p>
        </p:txBody>
      </p:sp>
      <p:graphicFrame>
        <p:nvGraphicFramePr>
          <p:cNvPr id="6" name="圖表 5"/>
          <p:cNvGraphicFramePr>
            <a:graphicFrameLocks/>
          </p:cNvGraphicFramePr>
          <p:nvPr>
            <p:extLst>
              <p:ext uri="{D42A27DB-BD31-4B8C-83A1-F6EECF244321}">
                <p14:modId xmlns:p14="http://schemas.microsoft.com/office/powerpoint/2010/main" val="1783006567"/>
              </p:ext>
            </p:extLst>
          </p:nvPr>
        </p:nvGraphicFramePr>
        <p:xfrm>
          <a:off x="1828799" y="743989"/>
          <a:ext cx="7830589"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563723299"/>
              </p:ext>
            </p:extLst>
          </p:nvPr>
        </p:nvGraphicFramePr>
        <p:xfrm>
          <a:off x="796638" y="3693737"/>
          <a:ext cx="10482347" cy="2066925"/>
        </p:xfrm>
        <a:graphic>
          <a:graphicData uri="http://schemas.openxmlformats.org/drawingml/2006/table">
            <a:tbl>
              <a:tblPr>
                <a:tableStyleId>{073A0DAA-6AF3-43AB-8588-CEC1D06C72B9}</a:tableStyleId>
              </a:tblPr>
              <a:tblGrid>
                <a:gridCol w="2095395">
                  <a:extLst>
                    <a:ext uri="{9D8B030D-6E8A-4147-A177-3AD203B41FA5}">
                      <a16:colId xmlns:a16="http://schemas.microsoft.com/office/drawing/2014/main" val="4181767500"/>
                    </a:ext>
                  </a:extLst>
                </a:gridCol>
                <a:gridCol w="1384676">
                  <a:extLst>
                    <a:ext uri="{9D8B030D-6E8A-4147-A177-3AD203B41FA5}">
                      <a16:colId xmlns:a16="http://schemas.microsoft.com/office/drawing/2014/main" val="3990820494"/>
                    </a:ext>
                  </a:extLst>
                </a:gridCol>
                <a:gridCol w="1398087">
                  <a:extLst>
                    <a:ext uri="{9D8B030D-6E8A-4147-A177-3AD203B41FA5}">
                      <a16:colId xmlns:a16="http://schemas.microsoft.com/office/drawing/2014/main" val="3717845622"/>
                    </a:ext>
                  </a:extLst>
                </a:gridCol>
                <a:gridCol w="1374388">
                  <a:extLst>
                    <a:ext uri="{9D8B030D-6E8A-4147-A177-3AD203B41FA5}">
                      <a16:colId xmlns:a16="http://schemas.microsoft.com/office/drawing/2014/main" val="460305542"/>
                    </a:ext>
                  </a:extLst>
                </a:gridCol>
                <a:gridCol w="1398085">
                  <a:extLst>
                    <a:ext uri="{9D8B030D-6E8A-4147-A177-3AD203B41FA5}">
                      <a16:colId xmlns:a16="http://schemas.microsoft.com/office/drawing/2014/main" val="2419449036"/>
                    </a:ext>
                  </a:extLst>
                </a:gridCol>
                <a:gridCol w="1398087">
                  <a:extLst>
                    <a:ext uri="{9D8B030D-6E8A-4147-A177-3AD203B41FA5}">
                      <a16:colId xmlns:a16="http://schemas.microsoft.com/office/drawing/2014/main" val="1298551516"/>
                    </a:ext>
                  </a:extLst>
                </a:gridCol>
                <a:gridCol w="1433629">
                  <a:extLst>
                    <a:ext uri="{9D8B030D-6E8A-4147-A177-3AD203B41FA5}">
                      <a16:colId xmlns:a16="http://schemas.microsoft.com/office/drawing/2014/main" val="4059069559"/>
                    </a:ext>
                  </a:extLst>
                </a:gridCol>
              </a:tblGrid>
              <a:tr h="400050">
                <a:tc gridSpan="7">
                  <a:txBody>
                    <a:bodyPr/>
                    <a:lstStyle/>
                    <a:p>
                      <a:pPr marL="0" marR="0" indent="0" algn="ctr" defTabSz="914377" rtl="0" eaLnBrk="1" fontAlgn="ctr" latinLnBrk="0" hangingPunct="1">
                        <a:lnSpc>
                          <a:spcPct val="100000"/>
                        </a:lnSpc>
                        <a:spcBef>
                          <a:spcPts val="0"/>
                        </a:spcBef>
                        <a:spcAft>
                          <a:spcPts val="0"/>
                        </a:spcAft>
                        <a:buClrTx/>
                        <a:buSzTx/>
                        <a:buFontTx/>
                        <a:buNone/>
                        <a:tabLst/>
                        <a:defRPr/>
                      </a:pPr>
                      <a:r>
                        <a:rPr lang="en-US" altLang="zh-TW" sz="2400" b="0" u="none" strike="noStrike" dirty="0" smtClean="0">
                          <a:effectLst/>
                          <a:latin typeface="Times New Roman" panose="02020603050405020304" pitchFamily="18" charset="0"/>
                          <a:ea typeface="標楷體" panose="03000509000000000000" pitchFamily="65" charset="-120"/>
                          <a:cs typeface="Times New Roman" panose="02020603050405020304" pitchFamily="18" charset="0"/>
                        </a:rPr>
                        <a:t>(b) With bounding </a:t>
                      </a: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box optimizers(Cross</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 validation 4</a:t>
                      </a: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b="0" i="0" u="none" strike="noStrike"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marL="0" algn="l" defTabSz="914377" rtl="0" eaLnBrk="1" fontAlgn="ctr" latinLnBrk="0" hangingPunct="1"/>
                      <a:endParaRPr lang="en-US" sz="12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579654"/>
                  </a:ext>
                </a:extLst>
              </a:tr>
              <a:tr h="400050">
                <a:tc>
                  <a:txBody>
                    <a:bodyPr/>
                    <a:lstStyle/>
                    <a:p>
                      <a:pPr algn="l" fontAlgn="ctr"/>
                      <a:r>
                        <a:rPr lang="zh-TW" alt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評估準則</a:t>
                      </a:r>
                      <a:endParaRPr lang="zh-TW" altLang="en-US" sz="16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consecutive=1</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consecutive=2</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consecutive=3</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consecutive=4</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consecutive=5</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l" defTabSz="914377" rtl="0" eaLnBrk="1" fontAlgn="ctr" latinLnBrk="0" hangingPunct="1"/>
                      <a:r>
                        <a:rPr lang="en-US" sz="1400" b="1" u="none" strike="noStrike" kern="1200" dirty="0">
                          <a:effectLst/>
                          <a:latin typeface="Times New Roman" panose="02020603050405020304" pitchFamily="18" charset="0"/>
                          <a:ea typeface="標楷體" panose="03000509000000000000" pitchFamily="65" charset="-120"/>
                          <a:cs typeface="Times New Roman" panose="02020603050405020304" pitchFamily="18" charset="0"/>
                        </a:rPr>
                        <a:t>consecutive=6</a:t>
                      </a:r>
                      <a:endParaRPr lang="en-US" sz="14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51615897"/>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0.641</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0.875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0.891</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070641547"/>
                  </a:ext>
                </a:extLst>
              </a:tr>
              <a:tr h="234991">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Recall(Sensitivity;TPR)</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0.916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0.816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0.816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348868622"/>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0.582</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0.791</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0.846</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0.898</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0.907</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0.942</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907728692"/>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Specificity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0.283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0.833</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0.9</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0.916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0.95</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297749070"/>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NPV</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0.937</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0.909</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0.885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0.838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217638821"/>
                  </a:ext>
                </a:extLst>
              </a:tr>
            </a:tbl>
          </a:graphicData>
        </a:graphic>
      </p:graphicFrame>
    </p:spTree>
    <p:extLst>
      <p:ext uri="{BB962C8B-B14F-4D97-AF65-F5344CB8AC3E}">
        <p14:creationId xmlns:p14="http://schemas.microsoft.com/office/powerpoint/2010/main" val="3427871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32</a:t>
            </a:fld>
            <a:endParaRPr lang="zh-TW" altLang="en-US"/>
          </a:p>
        </p:txBody>
      </p:sp>
      <p:sp>
        <p:nvSpPr>
          <p:cNvPr id="5" name="矩形 4"/>
          <p:cNvSpPr/>
          <p:nvPr/>
        </p:nvSpPr>
        <p:spPr>
          <a:xfrm>
            <a:off x="-361819" y="0"/>
            <a:ext cx="11401121" cy="954107"/>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3.3 Based on tumor space-</a:t>
            </a:r>
            <a:r>
              <a:rPr lang="zh-TW" altLang="en-US" sz="2800" smtClean="0">
                <a:latin typeface="Times New Roman" panose="02020603050405020304" pitchFamily="18" charset="0"/>
                <a:cs typeface="Times New Roman" panose="02020603050405020304" pitchFamily="18" charset="0"/>
              </a:rPr>
              <a:t>量化數據</a:t>
            </a:r>
            <a:r>
              <a:rPr lang="en-US" altLang="zh-TW" sz="2800" smtClean="0">
                <a:latin typeface="Times New Roman" panose="02020603050405020304" pitchFamily="18" charset="0"/>
                <a:cs typeface="Times New Roman" panose="02020603050405020304" pitchFamily="18" charset="0"/>
              </a:rPr>
              <a:t>(cross validation = 5)</a:t>
            </a:r>
          </a:p>
          <a:p>
            <a:pPr lvl="1"/>
            <a:endParaRPr lang="en-US" altLang="zh-TW" sz="2800" smtClean="0">
              <a:latin typeface="Times New Roman" panose="02020603050405020304" pitchFamily="18" charset="0"/>
              <a:cs typeface="Times New Roman" panose="02020603050405020304" pitchFamily="18" charset="0"/>
            </a:endParaRPr>
          </a:p>
        </p:txBody>
      </p:sp>
      <p:graphicFrame>
        <p:nvGraphicFramePr>
          <p:cNvPr id="7" name="圖表 6"/>
          <p:cNvGraphicFramePr>
            <a:graphicFrameLocks/>
          </p:cNvGraphicFramePr>
          <p:nvPr>
            <p:extLst>
              <p:ext uri="{D42A27DB-BD31-4B8C-83A1-F6EECF244321}">
                <p14:modId xmlns:p14="http://schemas.microsoft.com/office/powerpoint/2010/main" val="2942080922"/>
              </p:ext>
            </p:extLst>
          </p:nvPr>
        </p:nvGraphicFramePr>
        <p:xfrm>
          <a:off x="1662546" y="719051"/>
          <a:ext cx="8005156"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183742625"/>
              </p:ext>
            </p:extLst>
          </p:nvPr>
        </p:nvGraphicFramePr>
        <p:xfrm>
          <a:off x="731518" y="3627235"/>
          <a:ext cx="10482347" cy="2066925"/>
        </p:xfrm>
        <a:graphic>
          <a:graphicData uri="http://schemas.openxmlformats.org/drawingml/2006/table">
            <a:tbl>
              <a:tblPr>
                <a:tableStyleId>{073A0DAA-6AF3-43AB-8588-CEC1D06C72B9}</a:tableStyleId>
              </a:tblPr>
              <a:tblGrid>
                <a:gridCol w="2095395">
                  <a:extLst>
                    <a:ext uri="{9D8B030D-6E8A-4147-A177-3AD203B41FA5}">
                      <a16:colId xmlns:a16="http://schemas.microsoft.com/office/drawing/2014/main" val="4181767500"/>
                    </a:ext>
                  </a:extLst>
                </a:gridCol>
                <a:gridCol w="1384676">
                  <a:extLst>
                    <a:ext uri="{9D8B030D-6E8A-4147-A177-3AD203B41FA5}">
                      <a16:colId xmlns:a16="http://schemas.microsoft.com/office/drawing/2014/main" val="3990820494"/>
                    </a:ext>
                  </a:extLst>
                </a:gridCol>
                <a:gridCol w="1398087">
                  <a:extLst>
                    <a:ext uri="{9D8B030D-6E8A-4147-A177-3AD203B41FA5}">
                      <a16:colId xmlns:a16="http://schemas.microsoft.com/office/drawing/2014/main" val="3717845622"/>
                    </a:ext>
                  </a:extLst>
                </a:gridCol>
                <a:gridCol w="1374388">
                  <a:extLst>
                    <a:ext uri="{9D8B030D-6E8A-4147-A177-3AD203B41FA5}">
                      <a16:colId xmlns:a16="http://schemas.microsoft.com/office/drawing/2014/main" val="460305542"/>
                    </a:ext>
                  </a:extLst>
                </a:gridCol>
                <a:gridCol w="1398085">
                  <a:extLst>
                    <a:ext uri="{9D8B030D-6E8A-4147-A177-3AD203B41FA5}">
                      <a16:colId xmlns:a16="http://schemas.microsoft.com/office/drawing/2014/main" val="2419449036"/>
                    </a:ext>
                  </a:extLst>
                </a:gridCol>
                <a:gridCol w="1398087">
                  <a:extLst>
                    <a:ext uri="{9D8B030D-6E8A-4147-A177-3AD203B41FA5}">
                      <a16:colId xmlns:a16="http://schemas.microsoft.com/office/drawing/2014/main" val="1298551516"/>
                    </a:ext>
                  </a:extLst>
                </a:gridCol>
                <a:gridCol w="1433629">
                  <a:extLst>
                    <a:ext uri="{9D8B030D-6E8A-4147-A177-3AD203B41FA5}">
                      <a16:colId xmlns:a16="http://schemas.microsoft.com/office/drawing/2014/main" val="4059069559"/>
                    </a:ext>
                  </a:extLst>
                </a:gridCol>
              </a:tblGrid>
              <a:tr h="400050">
                <a:tc gridSpan="7">
                  <a:txBody>
                    <a:bodyPr/>
                    <a:lstStyle/>
                    <a:p>
                      <a:pPr marL="0" marR="0" indent="0" algn="ctr" defTabSz="914377" rtl="0" eaLnBrk="1" fontAlgn="ctr" latinLnBrk="0" hangingPunct="1">
                        <a:lnSpc>
                          <a:spcPct val="100000"/>
                        </a:lnSpc>
                        <a:spcBef>
                          <a:spcPts val="0"/>
                        </a:spcBef>
                        <a:spcAft>
                          <a:spcPts val="0"/>
                        </a:spcAft>
                        <a:buClrTx/>
                        <a:buSzTx/>
                        <a:buFontTx/>
                        <a:buNone/>
                        <a:tabLst/>
                        <a:defRPr/>
                      </a:pPr>
                      <a:r>
                        <a:rPr lang="en-US" altLang="zh-TW" sz="2400" b="0" u="none" strike="noStrike" dirty="0" smtClean="0">
                          <a:effectLst/>
                          <a:latin typeface="Times New Roman" panose="02020603050405020304" pitchFamily="18" charset="0"/>
                          <a:ea typeface="標楷體" panose="03000509000000000000" pitchFamily="65" charset="-120"/>
                          <a:cs typeface="Times New Roman" panose="02020603050405020304" pitchFamily="18" charset="0"/>
                        </a:rPr>
                        <a:t>(b) With bounding </a:t>
                      </a: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box optimizers(Cross</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 validation 5</a:t>
                      </a: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b="0" i="0" u="none" strike="noStrike"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marL="0" algn="l" defTabSz="914377" rtl="0" eaLnBrk="1" fontAlgn="ctr" latinLnBrk="0" hangingPunct="1"/>
                      <a:endParaRPr lang="en-US" sz="12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579654"/>
                  </a:ext>
                </a:extLst>
              </a:tr>
              <a:tr h="400050">
                <a:tc>
                  <a:txBody>
                    <a:bodyPr/>
                    <a:lstStyle/>
                    <a:p>
                      <a:pPr algn="l" fontAlgn="ctr"/>
                      <a:r>
                        <a:rPr lang="zh-TW" alt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評估準則</a:t>
                      </a:r>
                      <a:endParaRPr lang="zh-TW" altLang="en-US" sz="16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consecutive=1</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consecutive=2</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consecutive=3</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consecutive=4</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consecutive=5</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l" defTabSz="914377" rtl="0" eaLnBrk="1" fontAlgn="ctr" latinLnBrk="0" hangingPunct="1"/>
                      <a:r>
                        <a:rPr lang="en-US" sz="1400" b="1" u="none" strike="noStrike" kern="1200" dirty="0">
                          <a:effectLst/>
                          <a:latin typeface="Times New Roman" panose="02020603050405020304" pitchFamily="18" charset="0"/>
                          <a:ea typeface="標楷體" panose="03000509000000000000" pitchFamily="65" charset="-120"/>
                          <a:cs typeface="Times New Roman" panose="02020603050405020304" pitchFamily="18" charset="0"/>
                        </a:rPr>
                        <a:t>consecutive=6</a:t>
                      </a:r>
                      <a:endParaRPr lang="en-US" sz="14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51615897"/>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0.708</a:t>
                      </a:r>
                      <a:endParaRPr lang="en-US" altLang="zh-TW" sz="1600"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0.908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0.925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0.908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070641547"/>
                  </a:ext>
                </a:extLst>
              </a:tr>
              <a:tr h="234991">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Recall(Sensitivity;TPR)</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0.933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348868622"/>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0.637</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0.791</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0.848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0.928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0.981</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907728692"/>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Specificity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0.45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0.833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0.933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297749070"/>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NPV</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0.931</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0.937</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0.925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0.888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0.880</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0.855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217638821"/>
                  </a:ext>
                </a:extLst>
              </a:tr>
            </a:tbl>
          </a:graphicData>
        </a:graphic>
      </p:graphicFrame>
    </p:spTree>
    <p:extLst>
      <p:ext uri="{BB962C8B-B14F-4D97-AF65-F5344CB8AC3E}">
        <p14:creationId xmlns:p14="http://schemas.microsoft.com/office/powerpoint/2010/main" val="451065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33</a:t>
            </a:fld>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401829417"/>
              </p:ext>
            </p:extLst>
          </p:nvPr>
        </p:nvGraphicFramePr>
        <p:xfrm>
          <a:off x="99753" y="1817238"/>
          <a:ext cx="11986953" cy="3644222"/>
        </p:xfrm>
        <a:graphic>
          <a:graphicData uri="http://schemas.openxmlformats.org/drawingml/2006/table">
            <a:tbl>
              <a:tblPr>
                <a:tableStyleId>{073A0DAA-6AF3-43AB-8588-CEC1D06C72B9}</a:tableStyleId>
              </a:tblPr>
              <a:tblGrid>
                <a:gridCol w="2396162">
                  <a:extLst>
                    <a:ext uri="{9D8B030D-6E8A-4147-A177-3AD203B41FA5}">
                      <a16:colId xmlns:a16="http://schemas.microsoft.com/office/drawing/2014/main" val="4181767500"/>
                    </a:ext>
                  </a:extLst>
                </a:gridCol>
                <a:gridCol w="1583429">
                  <a:extLst>
                    <a:ext uri="{9D8B030D-6E8A-4147-A177-3AD203B41FA5}">
                      <a16:colId xmlns:a16="http://schemas.microsoft.com/office/drawing/2014/main" val="3990820494"/>
                    </a:ext>
                  </a:extLst>
                </a:gridCol>
                <a:gridCol w="1598764">
                  <a:extLst>
                    <a:ext uri="{9D8B030D-6E8A-4147-A177-3AD203B41FA5}">
                      <a16:colId xmlns:a16="http://schemas.microsoft.com/office/drawing/2014/main" val="3717845622"/>
                    </a:ext>
                  </a:extLst>
                </a:gridCol>
                <a:gridCol w="1571665">
                  <a:extLst>
                    <a:ext uri="{9D8B030D-6E8A-4147-A177-3AD203B41FA5}">
                      <a16:colId xmlns:a16="http://schemas.microsoft.com/office/drawing/2014/main" val="460305542"/>
                    </a:ext>
                  </a:extLst>
                </a:gridCol>
                <a:gridCol w="1598762">
                  <a:extLst>
                    <a:ext uri="{9D8B030D-6E8A-4147-A177-3AD203B41FA5}">
                      <a16:colId xmlns:a16="http://schemas.microsoft.com/office/drawing/2014/main" val="2419449036"/>
                    </a:ext>
                  </a:extLst>
                </a:gridCol>
                <a:gridCol w="1598764">
                  <a:extLst>
                    <a:ext uri="{9D8B030D-6E8A-4147-A177-3AD203B41FA5}">
                      <a16:colId xmlns:a16="http://schemas.microsoft.com/office/drawing/2014/main" val="1298551516"/>
                    </a:ext>
                  </a:extLst>
                </a:gridCol>
                <a:gridCol w="1639407">
                  <a:extLst>
                    <a:ext uri="{9D8B030D-6E8A-4147-A177-3AD203B41FA5}">
                      <a16:colId xmlns:a16="http://schemas.microsoft.com/office/drawing/2014/main" val="4059069559"/>
                    </a:ext>
                  </a:extLst>
                </a:gridCol>
              </a:tblGrid>
              <a:tr h="568564">
                <a:tc gridSpan="7">
                  <a:txBody>
                    <a:bodyPr/>
                    <a:lstStyle/>
                    <a:p>
                      <a:pPr marL="0" marR="0" indent="0" algn="ctr" defTabSz="914377" rtl="0" eaLnBrk="1" fontAlgn="ctr" latinLnBrk="0" hangingPunct="1">
                        <a:lnSpc>
                          <a:spcPct val="100000"/>
                        </a:lnSpc>
                        <a:spcBef>
                          <a:spcPts val="0"/>
                        </a:spcBef>
                        <a:spcAft>
                          <a:spcPts val="0"/>
                        </a:spcAft>
                        <a:buClrTx/>
                        <a:buSzTx/>
                        <a:buFontTx/>
                        <a:buNone/>
                        <a:tabLst/>
                        <a:defRPr/>
                      </a:pP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 validation Metrics </a:t>
                      </a:r>
                      <a:endParaRPr lang="zh-TW" altLang="en-US" sz="2400" b="0" i="0" u="none" strike="noStrike"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marL="0" algn="l" defTabSz="914377" rtl="0" eaLnBrk="1" fontAlgn="ctr" latinLnBrk="0" hangingPunct="1"/>
                      <a:endParaRPr lang="en-US" sz="12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579654"/>
                  </a:ext>
                </a:extLst>
              </a:tr>
              <a:tr h="568564">
                <a:tc>
                  <a:txBody>
                    <a:bodyPr/>
                    <a:lstStyle/>
                    <a:p>
                      <a:pPr algn="l" fontAlgn="ctr"/>
                      <a:r>
                        <a:rPr lang="zh-TW" alt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評估準則</a:t>
                      </a:r>
                      <a:endParaRPr lang="zh-TW" altLang="en-US" sz="16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consecutive=1</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consecutive=2</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consecutive=3</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consecutive=4</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consecutive=5</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l" defTabSz="914377" rtl="0" eaLnBrk="1" fontAlgn="ctr" latinLnBrk="0" hangingPunct="1"/>
                      <a:r>
                        <a:rPr lang="en-US" sz="1400" b="1" u="none" strike="noStrike" kern="1200" dirty="0">
                          <a:effectLst/>
                          <a:latin typeface="Times New Roman" panose="02020603050405020304" pitchFamily="18" charset="0"/>
                          <a:ea typeface="標楷體" panose="03000509000000000000" pitchFamily="65" charset="-120"/>
                          <a:cs typeface="Times New Roman" panose="02020603050405020304" pitchFamily="18" charset="0"/>
                        </a:rPr>
                        <a:t>consecutive=6</a:t>
                      </a:r>
                      <a:endParaRPr lang="en-US" sz="14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51615897"/>
                  </a:ext>
                </a:extLst>
              </a:tr>
              <a:tr h="706644">
                <a:tc>
                  <a:txBody>
                    <a:bodyPr/>
                    <a:lstStyle/>
                    <a:p>
                      <a:pPr marL="0" algn="l" defTabSz="914377" rtl="0" eaLnBrk="1" fontAlgn="ctr" latinLnBrk="0" hangingPunct="1"/>
                      <a:r>
                        <a:rPr lang="en-US" altLang="zh-TW" sz="1600" b="1"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(TP/TN/FP/FN)</a:t>
                      </a:r>
                      <a:endParaRPr lang="zh-TW" altLang="en-US" sz="16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fontAlgn="ct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(57.4/19.2/40.8/2.6</a:t>
                      </a: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(55.6/43.4/16.6/4.4</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53.6/51/9/6.4)</a:t>
                      </a:r>
                      <a:endPar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(49.2/56.2/3.8/10.8)</a:t>
                      </a:r>
                    </a:p>
                    <a:p>
                      <a:pPr algn="ctr"/>
                      <a:endParaRPr lang="zh-TW" altLang="en-US"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(44.2/58.2/1.8/15.8</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(40.6/59.2/0.8/19.4</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408246430"/>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0.638</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0.825</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0.876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0.878</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0.853</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0.831</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070641547"/>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Recall(Sensitivity;TPR)</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0.956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0.926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0.893</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0.82</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0.736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0.676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348868622"/>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0.584</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0.77</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0.856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0.928</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0.98</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907728692"/>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Specificity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0.32</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0.723</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0.85</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0.936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0.97</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0.986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297749070"/>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NPV</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0.88</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0.907</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0.888</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0.838</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0.786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0.753</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217638821"/>
                  </a:ext>
                </a:extLst>
              </a:tr>
            </a:tbl>
          </a:graphicData>
        </a:graphic>
      </p:graphicFrame>
      <p:sp>
        <p:nvSpPr>
          <p:cNvPr id="6" name="矩形 5"/>
          <p:cNvSpPr/>
          <p:nvPr/>
        </p:nvSpPr>
        <p:spPr>
          <a:xfrm>
            <a:off x="-361819" y="0"/>
            <a:ext cx="11401121"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3.3 Based on tumor space-</a:t>
            </a:r>
            <a:r>
              <a:rPr lang="zh-TW" altLang="en-US" sz="2800" smtClean="0">
                <a:latin typeface="Times New Roman" panose="02020603050405020304" pitchFamily="18" charset="0"/>
                <a:cs typeface="Times New Roman" panose="02020603050405020304" pitchFamily="18" charset="0"/>
              </a:rPr>
              <a:t>量化數據</a:t>
            </a:r>
            <a:r>
              <a:rPr lang="en-US" altLang="zh-TW" sz="2800" smtClean="0">
                <a:latin typeface="Times New Roman" panose="02020603050405020304" pitchFamily="18" charset="0"/>
                <a:cs typeface="Times New Roman" panose="02020603050405020304" pitchFamily="18" charset="0"/>
              </a:rPr>
              <a:t>(Mean)</a:t>
            </a:r>
          </a:p>
        </p:txBody>
      </p:sp>
    </p:spTree>
    <p:extLst>
      <p:ext uri="{BB962C8B-B14F-4D97-AF65-F5344CB8AC3E}">
        <p14:creationId xmlns:p14="http://schemas.microsoft.com/office/powerpoint/2010/main" val="2786891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34</a:t>
            </a:fld>
            <a:endParaRPr lang="zh-TW" altLang="en-US"/>
          </a:p>
        </p:txBody>
      </p:sp>
      <p:sp>
        <p:nvSpPr>
          <p:cNvPr id="5" name="矩形 4"/>
          <p:cNvSpPr/>
          <p:nvPr/>
        </p:nvSpPr>
        <p:spPr>
          <a:xfrm>
            <a:off x="-361819" y="0"/>
            <a:ext cx="4304383" cy="523220"/>
          </a:xfrm>
          <a:prstGeom prst="rect">
            <a:avLst/>
          </a:prstGeom>
        </p:spPr>
        <p:txBody>
          <a:bodyPr wrap="none">
            <a:spAutoFit/>
          </a:bodyPr>
          <a:lstStyle/>
          <a:p>
            <a:pPr lvl="1"/>
            <a:r>
              <a:rPr lang="en-US" altLang="zh-TW" sz="2800" smtClean="0">
                <a:latin typeface="Times New Roman" panose="02020603050405020304" pitchFamily="18" charset="0"/>
                <a:cs typeface="Times New Roman" panose="02020603050405020304" pitchFamily="18" charset="0"/>
              </a:rPr>
              <a:t>3.4 Data distribution(1/3)</a:t>
            </a:r>
            <a:endParaRPr lang="en-US" altLang="zh-TW" sz="2800" smtClean="0">
              <a:latin typeface="Times New Roman" panose="02020603050405020304" pitchFamily="18" charset="0"/>
              <a:cs typeface="Times New Roman" panose="02020603050405020304" pitchFamily="18" charset="0"/>
            </a:endParaRPr>
          </a:p>
        </p:txBody>
      </p:sp>
      <p:pic>
        <p:nvPicPr>
          <p:cNvPr id="6" name="圖片 5"/>
          <p:cNvPicPr>
            <a:picLocks noChangeAspect="1"/>
          </p:cNvPicPr>
          <p:nvPr/>
        </p:nvPicPr>
        <p:blipFill>
          <a:blip r:embed="rId2"/>
          <a:stretch>
            <a:fillRect/>
          </a:stretch>
        </p:blipFill>
        <p:spPr>
          <a:xfrm>
            <a:off x="6442780" y="1448464"/>
            <a:ext cx="5191850" cy="4143953"/>
          </a:xfrm>
          <a:prstGeom prst="rect">
            <a:avLst/>
          </a:prstGeom>
        </p:spPr>
      </p:pic>
      <p:sp>
        <p:nvSpPr>
          <p:cNvPr id="8" name="文字方塊 7"/>
          <p:cNvSpPr txBox="1"/>
          <p:nvPr/>
        </p:nvSpPr>
        <p:spPr>
          <a:xfrm>
            <a:off x="116378" y="1448464"/>
            <a:ext cx="6101542" cy="2369880"/>
          </a:xfrm>
          <a:prstGeom prst="rect">
            <a:avLst/>
          </a:prstGeom>
          <a:noFill/>
        </p:spPr>
        <p:txBody>
          <a:bodyPr wrap="square" rtlCol="0">
            <a:spAutoFit/>
          </a:bodyPr>
          <a:lstStyle/>
          <a:p>
            <a:r>
              <a:rPr lang="en-US" altLang="zh-TW" sz="2800" smtClean="0">
                <a:latin typeface="Times New Roman" panose="02020603050405020304" pitchFamily="18" charset="0"/>
                <a:cs typeface="Times New Roman" panose="02020603050405020304" pitchFamily="18" charset="0"/>
              </a:rPr>
              <a:t>Data distribution</a:t>
            </a:r>
          </a:p>
          <a:p>
            <a:pPr marL="342900" indent="-342900">
              <a:buFont typeface="Arial" panose="020B0604020202020204" pitchFamily="34" charset="0"/>
              <a:buChar char="•"/>
            </a:pPr>
            <a:r>
              <a:rPr lang="en-US" altLang="zh-TW" sz="2000" smtClean="0">
                <a:latin typeface="Times New Roman" panose="02020603050405020304" pitchFamily="18" charset="0"/>
                <a:cs typeface="Times New Roman" panose="02020603050405020304" pitchFamily="18" charset="0"/>
              </a:rPr>
              <a:t>Size of Tumor(mm): </a:t>
            </a:r>
            <a:r>
              <a:rPr lang="zh-TW" altLang="en-US" sz="2000" smtClean="0">
                <a:latin typeface="Times New Roman" panose="02020603050405020304" pitchFamily="18" charset="0"/>
                <a:cs typeface="Times New Roman" panose="02020603050405020304" pitchFamily="18" charset="0"/>
              </a:rPr>
              <a:t>病人的腫瘤大小</a:t>
            </a:r>
            <a:endParaRPr lang="en-US" altLang="zh-TW" sz="200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TW" sz="2000" smtClean="0">
                <a:latin typeface="Times New Roman" panose="02020603050405020304" pitchFamily="18" charset="0"/>
                <a:cs typeface="Times New Roman" panose="02020603050405020304" pitchFamily="18" charset="0"/>
              </a:rPr>
              <a:t>Number of Case: </a:t>
            </a:r>
            <a:r>
              <a:rPr lang="zh-TW" altLang="en-US" sz="2000" smtClean="0">
                <a:latin typeface="Times New Roman" panose="02020603050405020304" pitchFamily="18" charset="0"/>
                <a:cs typeface="Times New Roman" panose="02020603050405020304" pitchFamily="18" charset="0"/>
              </a:rPr>
              <a:t>病人數量</a:t>
            </a:r>
            <a:endParaRPr lang="en-US" altLang="zh-TW" sz="2000" smtClean="0">
              <a:latin typeface="Times New Roman" panose="02020603050405020304" pitchFamily="18" charset="0"/>
              <a:cs typeface="Times New Roman" panose="02020603050405020304" pitchFamily="18" charset="0"/>
            </a:endParaRPr>
          </a:p>
          <a:p>
            <a:endParaRPr lang="en-US" altLang="zh-TW" sz="20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zh-TW" altLang="en-US" sz="2000" smtClean="0">
                <a:latin typeface="Times New Roman" panose="02020603050405020304" pitchFamily="18" charset="0"/>
                <a:cs typeface="Times New Roman" panose="02020603050405020304" pitchFamily="18" charset="0"/>
              </a:rPr>
              <a:t>圖片語意</a:t>
            </a:r>
            <a:r>
              <a:rPr lang="en-US" altLang="zh-TW" sz="2000" smtClean="0">
                <a:latin typeface="Times New Roman" panose="02020603050405020304" pitchFamily="18" charset="0"/>
                <a:cs typeface="Times New Roman" panose="02020603050405020304" pitchFamily="18" charset="0"/>
              </a:rPr>
              <a:t>:</a:t>
            </a:r>
            <a:r>
              <a:rPr lang="zh-TW" altLang="en-US" sz="2000" smtClean="0">
                <a:latin typeface="Times New Roman" panose="02020603050405020304" pitchFamily="18" charset="0"/>
                <a:cs typeface="Times New Roman" panose="02020603050405020304" pitchFamily="18" charset="0"/>
              </a:rPr>
              <a:t> 統計病人數量與腫瘤大小的關聯性，以方便統計</a:t>
            </a:r>
            <a:r>
              <a:rPr lang="en-US" altLang="zh-TW" sz="2000" smtClean="0">
                <a:latin typeface="Times New Roman" panose="02020603050405020304" pitchFamily="18" charset="0"/>
                <a:cs typeface="Times New Roman" panose="02020603050405020304" pitchFamily="18" charset="0"/>
              </a:rPr>
              <a:t>Based on tumor space</a:t>
            </a:r>
            <a:r>
              <a:rPr lang="zh-TW" altLang="en-US" sz="2000" smtClean="0">
                <a:latin typeface="Times New Roman" panose="02020603050405020304" pitchFamily="18" charset="0"/>
                <a:cs typeface="Times New Roman" panose="02020603050405020304" pitchFamily="18" charset="0"/>
              </a:rPr>
              <a:t> 設計</a:t>
            </a:r>
            <a:r>
              <a:rPr lang="zh-TW" altLang="en-US" sz="2000" smtClean="0">
                <a:latin typeface="Times New Roman" panose="02020603050405020304" pitchFamily="18" charset="0"/>
                <a:cs typeface="Times New Roman" panose="02020603050405020304" pitchFamily="18" charset="0"/>
              </a:rPr>
              <a:t>的</a:t>
            </a:r>
            <a:r>
              <a:rPr lang="zh-TW" altLang="en-US" sz="2000">
                <a:latin typeface="Times New Roman" panose="02020603050405020304" pitchFamily="18" charset="0"/>
                <a:cs typeface="Times New Roman" panose="02020603050405020304" pitchFamily="18" charset="0"/>
              </a:rPr>
              <a:t>連續</a:t>
            </a:r>
            <a:r>
              <a:rPr lang="zh-TW" altLang="en-US" sz="2000" smtClean="0">
                <a:latin typeface="Times New Roman" panose="02020603050405020304" pitchFamily="18" charset="0"/>
                <a:cs typeface="Times New Roman" panose="02020603050405020304" pitchFamily="18" charset="0"/>
              </a:rPr>
              <a:t>張數。</a:t>
            </a:r>
            <a:endParaRPr lang="en-US" altLang="zh-TW" sz="2000" smtClean="0">
              <a:latin typeface="Times New Roman" panose="02020603050405020304" pitchFamily="18" charset="0"/>
              <a:cs typeface="Times New Roman" panose="02020603050405020304" pitchFamily="18" charset="0"/>
            </a:endParaRPr>
          </a:p>
          <a:p>
            <a:endParaRPr lang="zh-TW" altLang="en-US" sz="2000">
              <a:latin typeface="Times New Roman" panose="02020603050405020304" pitchFamily="18" charset="0"/>
              <a:cs typeface="Times New Roman" panose="02020603050405020304" pitchFamily="18" charset="0"/>
            </a:endParaRPr>
          </a:p>
        </p:txBody>
      </p:sp>
      <p:pic>
        <p:nvPicPr>
          <p:cNvPr id="9" name="圖片 8"/>
          <p:cNvPicPr>
            <a:picLocks noChangeAspect="1"/>
          </p:cNvPicPr>
          <p:nvPr/>
        </p:nvPicPr>
        <p:blipFill>
          <a:blip r:embed="rId3"/>
          <a:stretch>
            <a:fillRect/>
          </a:stretch>
        </p:blipFill>
        <p:spPr>
          <a:xfrm>
            <a:off x="647799" y="4036850"/>
            <a:ext cx="4664036" cy="1795862"/>
          </a:xfrm>
          <a:prstGeom prst="rect">
            <a:avLst/>
          </a:prstGeom>
        </p:spPr>
      </p:pic>
      <p:sp>
        <p:nvSpPr>
          <p:cNvPr id="10" name="文字方塊 9"/>
          <p:cNvSpPr txBox="1"/>
          <p:nvPr/>
        </p:nvSpPr>
        <p:spPr>
          <a:xfrm>
            <a:off x="647799" y="5832712"/>
            <a:ext cx="4664036" cy="338554"/>
          </a:xfrm>
          <a:prstGeom prst="rect">
            <a:avLst/>
          </a:prstGeom>
          <a:noFill/>
        </p:spPr>
        <p:txBody>
          <a:bodyPr wrap="square" rtlCol="0">
            <a:spAutoFit/>
          </a:bodyPr>
          <a:lstStyle/>
          <a:p>
            <a:r>
              <a:rPr lang="en-US" altLang="zh-TW" sz="1600" smtClean="0">
                <a:latin typeface="Times New Roman" panose="02020603050405020304" pitchFamily="18" charset="0"/>
                <a:cs typeface="Times New Roman" panose="02020603050405020304" pitchFamily="18" charset="0"/>
              </a:rPr>
              <a:t>Fig. </a:t>
            </a:r>
            <a:r>
              <a:rPr lang="zh-TW" altLang="en-US" sz="1600">
                <a:latin typeface="Times New Roman" panose="02020603050405020304" pitchFamily="18" charset="0"/>
                <a:cs typeface="Times New Roman" panose="02020603050405020304" pitchFamily="18" charset="0"/>
              </a:rPr>
              <a:t>連續</a:t>
            </a:r>
            <a:r>
              <a:rPr lang="zh-TW" altLang="en-US" sz="1600">
                <a:latin typeface="Times New Roman" panose="02020603050405020304" pitchFamily="18" charset="0"/>
                <a:cs typeface="Times New Roman" panose="02020603050405020304" pitchFamily="18" charset="0"/>
              </a:rPr>
              <a:t>四</a:t>
            </a:r>
            <a:r>
              <a:rPr lang="zh-TW" altLang="en-US" sz="1600" smtClean="0">
                <a:latin typeface="Times New Roman" panose="02020603050405020304" pitchFamily="18" charset="0"/>
                <a:cs typeface="Times New Roman" panose="02020603050405020304" pitchFamily="18" charset="0"/>
              </a:rPr>
              <a:t>張代表此病人的腫瘤</a:t>
            </a:r>
            <a:r>
              <a:rPr lang="en-US" altLang="zh-TW" sz="1600" smtClean="0">
                <a:latin typeface="Times New Roman" panose="02020603050405020304" pitchFamily="18" charset="0"/>
                <a:cs typeface="Times New Roman" panose="02020603050405020304" pitchFamily="18" charset="0"/>
              </a:rPr>
              <a:t>20mm</a:t>
            </a:r>
            <a:endParaRPr lang="zh-TW" altLang="en-US" sz="1600">
              <a:latin typeface="Times New Roman" panose="02020603050405020304" pitchFamily="18" charset="0"/>
              <a:cs typeface="Times New Roman" panose="02020603050405020304" pitchFamily="18" charset="0"/>
            </a:endParaRPr>
          </a:p>
        </p:txBody>
      </p:sp>
      <p:sp>
        <p:nvSpPr>
          <p:cNvPr id="11" name="矩形 10"/>
          <p:cNvSpPr/>
          <p:nvPr/>
        </p:nvSpPr>
        <p:spPr>
          <a:xfrm>
            <a:off x="8139834" y="959878"/>
            <a:ext cx="2262158" cy="369332"/>
          </a:xfrm>
          <a:prstGeom prst="rect">
            <a:avLst/>
          </a:prstGeom>
          <a:solidFill>
            <a:schemeClr val="accent6">
              <a:lumMod val="20000"/>
              <a:lumOff val="80000"/>
            </a:schemeClr>
          </a:solidFill>
        </p:spPr>
        <p:txBody>
          <a:bodyPr wrap="none">
            <a:spAutoFit/>
          </a:bodyPr>
          <a:lstStyle/>
          <a:p>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病人編號</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1-60</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的分布</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2" name="圖片 11"/>
          <p:cNvPicPr>
            <a:picLocks noChangeAspect="1"/>
          </p:cNvPicPr>
          <p:nvPr/>
        </p:nvPicPr>
        <p:blipFill>
          <a:blip r:embed="rId4"/>
          <a:stretch>
            <a:fillRect/>
          </a:stretch>
        </p:blipFill>
        <p:spPr>
          <a:xfrm>
            <a:off x="9982200" y="1737328"/>
            <a:ext cx="1571844" cy="457264"/>
          </a:xfrm>
          <a:prstGeom prst="rect">
            <a:avLst/>
          </a:prstGeom>
        </p:spPr>
      </p:pic>
    </p:spTree>
    <p:extLst>
      <p:ext uri="{BB962C8B-B14F-4D97-AF65-F5344CB8AC3E}">
        <p14:creationId xmlns:p14="http://schemas.microsoft.com/office/powerpoint/2010/main" val="1339567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35</a:t>
            </a:fld>
            <a:endParaRPr lang="zh-TW" altLang="en-US"/>
          </a:p>
        </p:txBody>
      </p:sp>
      <p:sp>
        <p:nvSpPr>
          <p:cNvPr id="5" name="矩形 4"/>
          <p:cNvSpPr/>
          <p:nvPr/>
        </p:nvSpPr>
        <p:spPr>
          <a:xfrm>
            <a:off x="-361820" y="0"/>
            <a:ext cx="4975383"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3.4 Data distribution(2/3)</a:t>
            </a:r>
            <a:endParaRPr lang="en-US" altLang="zh-TW" sz="2800" smtClean="0">
              <a:latin typeface="Times New Roman" panose="02020603050405020304" pitchFamily="18" charset="0"/>
              <a:cs typeface="Times New Roman" panose="02020603050405020304" pitchFamily="18" charset="0"/>
            </a:endParaRPr>
          </a:p>
        </p:txBody>
      </p:sp>
      <p:pic>
        <p:nvPicPr>
          <p:cNvPr id="6" name="圖片 5"/>
          <p:cNvPicPr>
            <a:picLocks noChangeAspect="1"/>
          </p:cNvPicPr>
          <p:nvPr/>
        </p:nvPicPr>
        <p:blipFill>
          <a:blip r:embed="rId2"/>
          <a:stretch>
            <a:fillRect/>
          </a:stretch>
        </p:blipFill>
        <p:spPr>
          <a:xfrm>
            <a:off x="6299625" y="1785642"/>
            <a:ext cx="5220429" cy="4239217"/>
          </a:xfrm>
          <a:prstGeom prst="rect">
            <a:avLst/>
          </a:prstGeom>
        </p:spPr>
      </p:pic>
      <p:pic>
        <p:nvPicPr>
          <p:cNvPr id="8" name="圖片 7"/>
          <p:cNvPicPr>
            <a:picLocks noChangeAspect="1"/>
          </p:cNvPicPr>
          <p:nvPr/>
        </p:nvPicPr>
        <p:blipFill>
          <a:blip r:embed="rId3"/>
          <a:stretch>
            <a:fillRect/>
          </a:stretch>
        </p:blipFill>
        <p:spPr>
          <a:xfrm>
            <a:off x="313783" y="1804694"/>
            <a:ext cx="5296639" cy="4201111"/>
          </a:xfrm>
          <a:prstGeom prst="rect">
            <a:avLst/>
          </a:prstGeom>
        </p:spPr>
      </p:pic>
      <p:sp>
        <p:nvSpPr>
          <p:cNvPr id="9" name="矩形 8"/>
          <p:cNvSpPr/>
          <p:nvPr/>
        </p:nvSpPr>
        <p:spPr>
          <a:xfrm>
            <a:off x="1734843" y="1317325"/>
            <a:ext cx="2454518" cy="369332"/>
          </a:xfrm>
          <a:prstGeom prst="rect">
            <a:avLst/>
          </a:prstGeom>
          <a:solidFill>
            <a:schemeClr val="accent6">
              <a:lumMod val="20000"/>
              <a:lumOff val="80000"/>
            </a:schemeClr>
          </a:solidFill>
        </p:spPr>
        <p:txBody>
          <a:bodyPr wrap="none">
            <a:spAutoFit/>
          </a:bodyPr>
          <a:lstStyle/>
          <a:p>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病人編號</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61-120</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的分布</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矩形 9"/>
          <p:cNvSpPr/>
          <p:nvPr/>
        </p:nvSpPr>
        <p:spPr>
          <a:xfrm>
            <a:off x="7682580" y="1317325"/>
            <a:ext cx="2569934" cy="369332"/>
          </a:xfrm>
          <a:prstGeom prst="rect">
            <a:avLst/>
          </a:prstGeom>
          <a:solidFill>
            <a:schemeClr val="accent6">
              <a:lumMod val="20000"/>
              <a:lumOff val="80000"/>
            </a:schemeClr>
          </a:solidFill>
        </p:spPr>
        <p:txBody>
          <a:bodyPr wrap="none">
            <a:spAutoFit/>
          </a:bodyPr>
          <a:lstStyle/>
          <a:p>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病人編號</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121-180</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的分布</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1" name="圖片 10"/>
          <p:cNvPicPr>
            <a:picLocks noChangeAspect="1"/>
          </p:cNvPicPr>
          <p:nvPr/>
        </p:nvPicPr>
        <p:blipFill>
          <a:blip r:embed="rId4"/>
          <a:stretch>
            <a:fillRect/>
          </a:stretch>
        </p:blipFill>
        <p:spPr>
          <a:xfrm>
            <a:off x="9865821" y="2094775"/>
            <a:ext cx="1571844" cy="457264"/>
          </a:xfrm>
          <a:prstGeom prst="rect">
            <a:avLst/>
          </a:prstGeom>
        </p:spPr>
      </p:pic>
      <p:pic>
        <p:nvPicPr>
          <p:cNvPr id="12" name="圖片 11"/>
          <p:cNvPicPr>
            <a:picLocks noChangeAspect="1"/>
          </p:cNvPicPr>
          <p:nvPr/>
        </p:nvPicPr>
        <p:blipFill>
          <a:blip r:embed="rId4"/>
          <a:stretch>
            <a:fillRect/>
          </a:stretch>
        </p:blipFill>
        <p:spPr>
          <a:xfrm>
            <a:off x="3897284" y="2094775"/>
            <a:ext cx="1571844" cy="457264"/>
          </a:xfrm>
          <a:prstGeom prst="rect">
            <a:avLst/>
          </a:prstGeom>
        </p:spPr>
      </p:pic>
    </p:spTree>
    <p:extLst>
      <p:ext uri="{BB962C8B-B14F-4D97-AF65-F5344CB8AC3E}">
        <p14:creationId xmlns:p14="http://schemas.microsoft.com/office/powerpoint/2010/main" val="3187538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36</a:t>
            </a:fld>
            <a:endParaRPr lang="zh-TW" altLang="en-US"/>
          </a:p>
        </p:txBody>
      </p:sp>
      <p:pic>
        <p:nvPicPr>
          <p:cNvPr id="5" name="圖片 4"/>
          <p:cNvPicPr>
            <a:picLocks noChangeAspect="1"/>
          </p:cNvPicPr>
          <p:nvPr/>
        </p:nvPicPr>
        <p:blipFill>
          <a:blip r:embed="rId2"/>
          <a:stretch>
            <a:fillRect/>
          </a:stretch>
        </p:blipFill>
        <p:spPr>
          <a:xfrm>
            <a:off x="6302497" y="1646755"/>
            <a:ext cx="5306165" cy="4201111"/>
          </a:xfrm>
          <a:prstGeom prst="rect">
            <a:avLst/>
          </a:prstGeom>
        </p:spPr>
      </p:pic>
      <p:sp>
        <p:nvSpPr>
          <p:cNvPr id="6" name="矩形 5"/>
          <p:cNvSpPr/>
          <p:nvPr/>
        </p:nvSpPr>
        <p:spPr>
          <a:xfrm>
            <a:off x="-361820" y="0"/>
            <a:ext cx="4975383"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3.4 Data distribution(3/3)</a:t>
            </a:r>
            <a:endParaRPr lang="en-US" altLang="zh-TW" sz="2800" smtClean="0">
              <a:latin typeface="Times New Roman" panose="02020603050405020304" pitchFamily="18" charset="0"/>
              <a:cs typeface="Times New Roman" panose="02020603050405020304" pitchFamily="18" charset="0"/>
            </a:endParaRPr>
          </a:p>
        </p:txBody>
      </p:sp>
      <p:pic>
        <p:nvPicPr>
          <p:cNvPr id="7" name="圖片 6"/>
          <p:cNvPicPr>
            <a:picLocks noChangeAspect="1"/>
          </p:cNvPicPr>
          <p:nvPr/>
        </p:nvPicPr>
        <p:blipFill>
          <a:blip r:embed="rId3"/>
          <a:stretch>
            <a:fillRect/>
          </a:stretch>
        </p:blipFill>
        <p:spPr>
          <a:xfrm>
            <a:off x="92371" y="1646755"/>
            <a:ext cx="5249008" cy="4210638"/>
          </a:xfrm>
          <a:prstGeom prst="rect">
            <a:avLst/>
          </a:prstGeom>
        </p:spPr>
      </p:pic>
      <p:sp>
        <p:nvSpPr>
          <p:cNvPr id="8" name="矩形 7"/>
          <p:cNvSpPr/>
          <p:nvPr/>
        </p:nvSpPr>
        <p:spPr>
          <a:xfrm>
            <a:off x="1431908" y="1267896"/>
            <a:ext cx="2569934" cy="369332"/>
          </a:xfrm>
          <a:prstGeom prst="rect">
            <a:avLst/>
          </a:prstGeom>
          <a:solidFill>
            <a:schemeClr val="accent6">
              <a:lumMod val="20000"/>
              <a:lumOff val="80000"/>
            </a:schemeClr>
          </a:solidFill>
        </p:spPr>
        <p:txBody>
          <a:bodyPr wrap="none">
            <a:spAutoFit/>
          </a:bodyPr>
          <a:lstStyle/>
          <a:p>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病人編號</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181-240</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的分布</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矩形 8"/>
          <p:cNvSpPr/>
          <p:nvPr/>
        </p:nvSpPr>
        <p:spPr>
          <a:xfrm>
            <a:off x="7793916" y="1267896"/>
            <a:ext cx="2569934" cy="369332"/>
          </a:xfrm>
          <a:prstGeom prst="rect">
            <a:avLst/>
          </a:prstGeom>
          <a:solidFill>
            <a:schemeClr val="accent6">
              <a:lumMod val="20000"/>
              <a:lumOff val="80000"/>
            </a:schemeClr>
          </a:solidFill>
        </p:spPr>
        <p:txBody>
          <a:bodyPr wrap="none">
            <a:spAutoFit/>
          </a:bodyPr>
          <a:lstStyle/>
          <a:p>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病人編號</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241-300</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的分布</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 name="圖片 9"/>
          <p:cNvPicPr>
            <a:picLocks noChangeAspect="1"/>
          </p:cNvPicPr>
          <p:nvPr/>
        </p:nvPicPr>
        <p:blipFill>
          <a:blip r:embed="rId4"/>
          <a:stretch>
            <a:fillRect/>
          </a:stretch>
        </p:blipFill>
        <p:spPr>
          <a:xfrm>
            <a:off x="9924011" y="1917080"/>
            <a:ext cx="1571844" cy="457264"/>
          </a:xfrm>
          <a:prstGeom prst="rect">
            <a:avLst/>
          </a:prstGeom>
        </p:spPr>
      </p:pic>
      <p:pic>
        <p:nvPicPr>
          <p:cNvPr id="11" name="圖片 10"/>
          <p:cNvPicPr>
            <a:picLocks noChangeAspect="1"/>
          </p:cNvPicPr>
          <p:nvPr/>
        </p:nvPicPr>
        <p:blipFill>
          <a:blip r:embed="rId4"/>
          <a:stretch>
            <a:fillRect/>
          </a:stretch>
        </p:blipFill>
        <p:spPr>
          <a:xfrm>
            <a:off x="3639589" y="1936891"/>
            <a:ext cx="1571844" cy="457264"/>
          </a:xfrm>
          <a:prstGeom prst="rect">
            <a:avLst/>
          </a:prstGeom>
        </p:spPr>
      </p:pic>
    </p:spTree>
    <p:extLst>
      <p:ext uri="{BB962C8B-B14F-4D97-AF65-F5344CB8AC3E}">
        <p14:creationId xmlns:p14="http://schemas.microsoft.com/office/powerpoint/2010/main" val="211169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37</a:t>
            </a:fld>
            <a:endParaRPr lang="zh-TW" altLang="en-US"/>
          </a:p>
        </p:txBody>
      </p:sp>
      <p:sp>
        <p:nvSpPr>
          <p:cNvPr id="5" name="矩形 4"/>
          <p:cNvSpPr/>
          <p:nvPr/>
        </p:nvSpPr>
        <p:spPr>
          <a:xfrm>
            <a:off x="-444947" y="0"/>
            <a:ext cx="4975383"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3.5 </a:t>
            </a:r>
            <a:r>
              <a:rPr lang="zh-TW" altLang="en-US" sz="2800" smtClean="0">
                <a:latin typeface="Times New Roman" panose="02020603050405020304" pitchFamily="18" charset="0"/>
                <a:cs typeface="Times New Roman" panose="02020603050405020304" pitchFamily="18" charset="0"/>
              </a:rPr>
              <a:t>視覺化呈現結果</a:t>
            </a:r>
            <a:r>
              <a:rPr lang="en-US" altLang="zh-TW" sz="2800" smtClean="0">
                <a:latin typeface="Times New Roman" panose="02020603050405020304" pitchFamily="18" charset="0"/>
                <a:cs typeface="Times New Roman" panose="02020603050405020304" pitchFamily="18" charset="0"/>
              </a:rPr>
              <a:t>(1/4)</a:t>
            </a:r>
            <a:endParaRPr lang="en-US" altLang="zh-TW" sz="2800" smtClean="0">
              <a:latin typeface="Times New Roman" panose="02020603050405020304" pitchFamily="18" charset="0"/>
              <a:cs typeface="Times New Roman" panose="02020603050405020304" pitchFamily="18" charset="0"/>
            </a:endParaRPr>
          </a:p>
        </p:txBody>
      </p:sp>
      <p:pic>
        <p:nvPicPr>
          <p:cNvPr id="8" name="圖片 7"/>
          <p:cNvPicPr>
            <a:picLocks noChangeAspect="1"/>
          </p:cNvPicPr>
          <p:nvPr/>
        </p:nvPicPr>
        <p:blipFill>
          <a:blip r:embed="rId2"/>
          <a:stretch>
            <a:fillRect/>
          </a:stretch>
        </p:blipFill>
        <p:spPr>
          <a:xfrm>
            <a:off x="102295" y="1405892"/>
            <a:ext cx="4950457" cy="4950457"/>
          </a:xfrm>
          <a:prstGeom prst="rect">
            <a:avLst/>
          </a:prstGeom>
        </p:spPr>
      </p:pic>
      <p:pic>
        <p:nvPicPr>
          <p:cNvPr id="9" name="圖片 8"/>
          <p:cNvPicPr>
            <a:picLocks noChangeAspect="1"/>
          </p:cNvPicPr>
          <p:nvPr/>
        </p:nvPicPr>
        <p:blipFill>
          <a:blip r:embed="rId3"/>
          <a:stretch>
            <a:fillRect/>
          </a:stretch>
        </p:blipFill>
        <p:spPr>
          <a:xfrm>
            <a:off x="7077486" y="1405891"/>
            <a:ext cx="4939947" cy="4950457"/>
          </a:xfrm>
          <a:prstGeom prst="rect">
            <a:avLst/>
          </a:prstGeom>
        </p:spPr>
      </p:pic>
      <p:sp>
        <p:nvSpPr>
          <p:cNvPr id="10" name="文字方塊 9"/>
          <p:cNvSpPr txBox="1"/>
          <p:nvPr/>
        </p:nvSpPr>
        <p:spPr>
          <a:xfrm>
            <a:off x="1654234" y="944226"/>
            <a:ext cx="1986742" cy="461665"/>
          </a:xfrm>
          <a:prstGeom prst="rect">
            <a:avLst/>
          </a:prstGeom>
          <a:noFill/>
        </p:spPr>
        <p:txBody>
          <a:bodyPr wrap="square" rtlCol="0">
            <a:spAutoFit/>
          </a:bodyPr>
          <a:lstStyle/>
          <a:p>
            <a:r>
              <a:rPr lang="en-US" altLang="zh-TW" sz="2400" smtClean="0">
                <a:latin typeface="Times New Roman" panose="02020603050405020304" pitchFamily="18" charset="0"/>
                <a:cs typeface="Times New Roman" panose="02020603050405020304" pitchFamily="18" charset="0"/>
              </a:rPr>
              <a:t>Ground Truth</a:t>
            </a:r>
            <a:endParaRPr lang="zh-TW" altLang="en-US" sz="2400">
              <a:latin typeface="Times New Roman" panose="02020603050405020304" pitchFamily="18" charset="0"/>
              <a:cs typeface="Times New Roman" panose="02020603050405020304" pitchFamily="18" charset="0"/>
            </a:endParaRPr>
          </a:p>
        </p:txBody>
      </p:sp>
      <p:pic>
        <p:nvPicPr>
          <p:cNvPr id="11" name="圖片 10"/>
          <p:cNvPicPr>
            <a:picLocks noChangeAspect="1"/>
          </p:cNvPicPr>
          <p:nvPr/>
        </p:nvPicPr>
        <p:blipFill>
          <a:blip r:embed="rId4"/>
          <a:stretch>
            <a:fillRect/>
          </a:stretch>
        </p:blipFill>
        <p:spPr>
          <a:xfrm>
            <a:off x="5052752" y="2566719"/>
            <a:ext cx="2024734" cy="1637045"/>
          </a:xfrm>
          <a:prstGeom prst="rect">
            <a:avLst/>
          </a:prstGeom>
        </p:spPr>
      </p:pic>
      <p:sp>
        <p:nvSpPr>
          <p:cNvPr id="12" name="向右箭號 11"/>
          <p:cNvSpPr/>
          <p:nvPr/>
        </p:nvSpPr>
        <p:spPr>
          <a:xfrm>
            <a:off x="5122609" y="4016729"/>
            <a:ext cx="1954877" cy="124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8793480" y="944226"/>
            <a:ext cx="1986742" cy="461665"/>
          </a:xfrm>
          <a:prstGeom prst="rect">
            <a:avLst/>
          </a:prstGeom>
          <a:noFill/>
        </p:spPr>
        <p:txBody>
          <a:bodyPr wrap="square" rtlCol="0">
            <a:spAutoFit/>
          </a:bodyPr>
          <a:lstStyle/>
          <a:p>
            <a:r>
              <a:rPr lang="en-US" altLang="zh-TW" sz="2400" smtClean="0">
                <a:latin typeface="Times New Roman" panose="02020603050405020304" pitchFamily="18" charset="0"/>
                <a:cs typeface="Times New Roman" panose="02020603050405020304" pitchFamily="18" charset="0"/>
              </a:rPr>
              <a:t>Prediction </a:t>
            </a:r>
            <a:endParaRPr lang="zh-TW" alt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7369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38</a:t>
            </a:fld>
            <a:endParaRPr lang="zh-TW" altLang="en-US"/>
          </a:p>
        </p:txBody>
      </p:sp>
      <p:sp>
        <p:nvSpPr>
          <p:cNvPr id="5" name="矩形 4"/>
          <p:cNvSpPr/>
          <p:nvPr/>
        </p:nvSpPr>
        <p:spPr>
          <a:xfrm>
            <a:off x="-444947" y="0"/>
            <a:ext cx="4975383"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3.5 </a:t>
            </a:r>
            <a:r>
              <a:rPr lang="zh-TW" altLang="en-US" sz="2800" smtClean="0">
                <a:latin typeface="Times New Roman" panose="02020603050405020304" pitchFamily="18" charset="0"/>
                <a:cs typeface="Times New Roman" panose="02020603050405020304" pitchFamily="18" charset="0"/>
              </a:rPr>
              <a:t>視覺化呈現結果</a:t>
            </a:r>
            <a:r>
              <a:rPr lang="en-US" altLang="zh-TW" sz="2800" smtClean="0">
                <a:latin typeface="Times New Roman" panose="02020603050405020304" pitchFamily="18" charset="0"/>
                <a:cs typeface="Times New Roman" panose="02020603050405020304" pitchFamily="18" charset="0"/>
              </a:rPr>
              <a:t>(2/4)</a:t>
            </a:r>
            <a:endParaRPr lang="en-US" altLang="zh-TW" sz="2800" smtClean="0">
              <a:latin typeface="Times New Roman" panose="02020603050405020304" pitchFamily="18" charset="0"/>
              <a:cs typeface="Times New Roman" panose="02020603050405020304" pitchFamily="18" charset="0"/>
            </a:endParaRPr>
          </a:p>
        </p:txBody>
      </p:sp>
      <p:pic>
        <p:nvPicPr>
          <p:cNvPr id="2" name="圖片 1"/>
          <p:cNvPicPr>
            <a:picLocks noChangeAspect="1"/>
          </p:cNvPicPr>
          <p:nvPr/>
        </p:nvPicPr>
        <p:blipFill>
          <a:blip r:embed="rId2"/>
          <a:stretch>
            <a:fillRect/>
          </a:stretch>
        </p:blipFill>
        <p:spPr>
          <a:xfrm>
            <a:off x="7213833" y="1405891"/>
            <a:ext cx="4665053" cy="4787091"/>
          </a:xfrm>
          <a:prstGeom prst="rect">
            <a:avLst/>
          </a:prstGeom>
        </p:spPr>
      </p:pic>
      <p:pic>
        <p:nvPicPr>
          <p:cNvPr id="3" name="圖片 2"/>
          <p:cNvPicPr>
            <a:picLocks noChangeAspect="1"/>
          </p:cNvPicPr>
          <p:nvPr/>
        </p:nvPicPr>
        <p:blipFill>
          <a:blip r:embed="rId3"/>
          <a:stretch>
            <a:fillRect/>
          </a:stretch>
        </p:blipFill>
        <p:spPr>
          <a:xfrm>
            <a:off x="299258" y="1405891"/>
            <a:ext cx="4718565" cy="4787091"/>
          </a:xfrm>
          <a:prstGeom prst="rect">
            <a:avLst/>
          </a:prstGeom>
        </p:spPr>
      </p:pic>
      <p:sp>
        <p:nvSpPr>
          <p:cNvPr id="10" name="文字方塊 9"/>
          <p:cNvSpPr txBox="1"/>
          <p:nvPr/>
        </p:nvSpPr>
        <p:spPr>
          <a:xfrm>
            <a:off x="1654234" y="944226"/>
            <a:ext cx="1986742" cy="461665"/>
          </a:xfrm>
          <a:prstGeom prst="rect">
            <a:avLst/>
          </a:prstGeom>
          <a:noFill/>
        </p:spPr>
        <p:txBody>
          <a:bodyPr wrap="square" rtlCol="0">
            <a:spAutoFit/>
          </a:bodyPr>
          <a:lstStyle/>
          <a:p>
            <a:r>
              <a:rPr lang="en-US" altLang="zh-TW" sz="2400" smtClean="0">
                <a:latin typeface="Times New Roman" panose="02020603050405020304" pitchFamily="18" charset="0"/>
                <a:cs typeface="Times New Roman" panose="02020603050405020304" pitchFamily="18" charset="0"/>
              </a:rPr>
              <a:t>Ground Truth</a:t>
            </a:r>
            <a:endParaRPr lang="zh-TW" altLang="en-US" sz="2400">
              <a:latin typeface="Times New Roman" panose="02020603050405020304" pitchFamily="18" charset="0"/>
              <a:cs typeface="Times New Roman" panose="02020603050405020304" pitchFamily="18" charset="0"/>
            </a:endParaRPr>
          </a:p>
        </p:txBody>
      </p:sp>
      <p:pic>
        <p:nvPicPr>
          <p:cNvPr id="11" name="圖片 10"/>
          <p:cNvPicPr>
            <a:picLocks noChangeAspect="1"/>
          </p:cNvPicPr>
          <p:nvPr/>
        </p:nvPicPr>
        <p:blipFill>
          <a:blip r:embed="rId4"/>
          <a:stretch>
            <a:fillRect/>
          </a:stretch>
        </p:blipFill>
        <p:spPr>
          <a:xfrm>
            <a:off x="5052752" y="2566719"/>
            <a:ext cx="2024734" cy="1637045"/>
          </a:xfrm>
          <a:prstGeom prst="rect">
            <a:avLst/>
          </a:prstGeom>
        </p:spPr>
      </p:pic>
      <p:sp>
        <p:nvSpPr>
          <p:cNvPr id="12" name="向右箭號 11"/>
          <p:cNvSpPr/>
          <p:nvPr/>
        </p:nvSpPr>
        <p:spPr>
          <a:xfrm>
            <a:off x="5122609" y="4016729"/>
            <a:ext cx="1954877" cy="124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8793480" y="944226"/>
            <a:ext cx="1986742" cy="461665"/>
          </a:xfrm>
          <a:prstGeom prst="rect">
            <a:avLst/>
          </a:prstGeom>
          <a:noFill/>
        </p:spPr>
        <p:txBody>
          <a:bodyPr wrap="square" rtlCol="0">
            <a:spAutoFit/>
          </a:bodyPr>
          <a:lstStyle/>
          <a:p>
            <a:r>
              <a:rPr lang="en-US" altLang="zh-TW" sz="2400" smtClean="0">
                <a:latin typeface="Times New Roman" panose="02020603050405020304" pitchFamily="18" charset="0"/>
                <a:cs typeface="Times New Roman" panose="02020603050405020304" pitchFamily="18" charset="0"/>
              </a:rPr>
              <a:t>Prediction </a:t>
            </a:r>
            <a:endParaRPr lang="zh-TW" alt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5447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39</a:t>
            </a:fld>
            <a:endParaRPr lang="zh-TW" altLang="en-US"/>
          </a:p>
        </p:txBody>
      </p:sp>
      <p:sp>
        <p:nvSpPr>
          <p:cNvPr id="5" name="矩形 4"/>
          <p:cNvSpPr/>
          <p:nvPr/>
        </p:nvSpPr>
        <p:spPr>
          <a:xfrm>
            <a:off x="-444947" y="0"/>
            <a:ext cx="4975383"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3.5 </a:t>
            </a:r>
            <a:r>
              <a:rPr lang="zh-TW" altLang="en-US" sz="2800" smtClean="0">
                <a:latin typeface="Times New Roman" panose="02020603050405020304" pitchFamily="18" charset="0"/>
                <a:cs typeface="Times New Roman" panose="02020603050405020304" pitchFamily="18" charset="0"/>
              </a:rPr>
              <a:t>視覺化呈現結果</a:t>
            </a:r>
            <a:r>
              <a:rPr lang="en-US" altLang="zh-TW" sz="2800" smtClean="0">
                <a:latin typeface="Times New Roman" panose="02020603050405020304" pitchFamily="18" charset="0"/>
                <a:cs typeface="Times New Roman" panose="02020603050405020304" pitchFamily="18" charset="0"/>
              </a:rPr>
              <a:t>(3/4)</a:t>
            </a:r>
            <a:endParaRPr lang="en-US" altLang="zh-TW" sz="2800" smtClean="0">
              <a:latin typeface="Times New Roman" panose="02020603050405020304" pitchFamily="18" charset="0"/>
              <a:cs typeface="Times New Roman" panose="02020603050405020304" pitchFamily="18" charset="0"/>
            </a:endParaRPr>
          </a:p>
        </p:txBody>
      </p:sp>
      <p:pic>
        <p:nvPicPr>
          <p:cNvPr id="2" name="圖片 1"/>
          <p:cNvPicPr>
            <a:picLocks noChangeAspect="1"/>
          </p:cNvPicPr>
          <p:nvPr/>
        </p:nvPicPr>
        <p:blipFill>
          <a:blip r:embed="rId2"/>
          <a:stretch>
            <a:fillRect/>
          </a:stretch>
        </p:blipFill>
        <p:spPr>
          <a:xfrm>
            <a:off x="384354" y="1405891"/>
            <a:ext cx="4668399" cy="4886844"/>
          </a:xfrm>
          <a:prstGeom prst="rect">
            <a:avLst/>
          </a:prstGeom>
        </p:spPr>
      </p:pic>
      <p:pic>
        <p:nvPicPr>
          <p:cNvPr id="3" name="圖片 2"/>
          <p:cNvPicPr>
            <a:picLocks noChangeAspect="1"/>
          </p:cNvPicPr>
          <p:nvPr/>
        </p:nvPicPr>
        <p:blipFill>
          <a:blip r:embed="rId3"/>
          <a:stretch>
            <a:fillRect/>
          </a:stretch>
        </p:blipFill>
        <p:spPr>
          <a:xfrm>
            <a:off x="7077486" y="1405891"/>
            <a:ext cx="4668398" cy="4886844"/>
          </a:xfrm>
          <a:prstGeom prst="rect">
            <a:avLst/>
          </a:prstGeom>
        </p:spPr>
      </p:pic>
      <p:sp>
        <p:nvSpPr>
          <p:cNvPr id="10" name="文字方塊 9"/>
          <p:cNvSpPr txBox="1"/>
          <p:nvPr/>
        </p:nvSpPr>
        <p:spPr>
          <a:xfrm>
            <a:off x="1654234" y="944226"/>
            <a:ext cx="1986742" cy="461665"/>
          </a:xfrm>
          <a:prstGeom prst="rect">
            <a:avLst/>
          </a:prstGeom>
          <a:noFill/>
        </p:spPr>
        <p:txBody>
          <a:bodyPr wrap="square" rtlCol="0">
            <a:spAutoFit/>
          </a:bodyPr>
          <a:lstStyle/>
          <a:p>
            <a:r>
              <a:rPr lang="en-US" altLang="zh-TW" sz="2400" smtClean="0">
                <a:latin typeface="Times New Roman" panose="02020603050405020304" pitchFamily="18" charset="0"/>
                <a:cs typeface="Times New Roman" panose="02020603050405020304" pitchFamily="18" charset="0"/>
              </a:rPr>
              <a:t>Ground Truth</a:t>
            </a:r>
            <a:endParaRPr lang="zh-TW" altLang="en-US" sz="2400">
              <a:latin typeface="Times New Roman" panose="02020603050405020304" pitchFamily="18" charset="0"/>
              <a:cs typeface="Times New Roman" panose="02020603050405020304" pitchFamily="18" charset="0"/>
            </a:endParaRPr>
          </a:p>
        </p:txBody>
      </p:sp>
      <p:pic>
        <p:nvPicPr>
          <p:cNvPr id="11" name="圖片 10"/>
          <p:cNvPicPr>
            <a:picLocks noChangeAspect="1"/>
          </p:cNvPicPr>
          <p:nvPr/>
        </p:nvPicPr>
        <p:blipFill>
          <a:blip r:embed="rId4"/>
          <a:stretch>
            <a:fillRect/>
          </a:stretch>
        </p:blipFill>
        <p:spPr>
          <a:xfrm>
            <a:off x="5052752" y="2566719"/>
            <a:ext cx="2024734" cy="1637045"/>
          </a:xfrm>
          <a:prstGeom prst="rect">
            <a:avLst/>
          </a:prstGeom>
        </p:spPr>
      </p:pic>
      <p:sp>
        <p:nvSpPr>
          <p:cNvPr id="12" name="向右箭號 11"/>
          <p:cNvSpPr/>
          <p:nvPr/>
        </p:nvSpPr>
        <p:spPr>
          <a:xfrm>
            <a:off x="5122609" y="4016729"/>
            <a:ext cx="1954877" cy="124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8793480" y="944226"/>
            <a:ext cx="1986742" cy="461665"/>
          </a:xfrm>
          <a:prstGeom prst="rect">
            <a:avLst/>
          </a:prstGeom>
          <a:noFill/>
        </p:spPr>
        <p:txBody>
          <a:bodyPr wrap="square" rtlCol="0">
            <a:spAutoFit/>
          </a:bodyPr>
          <a:lstStyle/>
          <a:p>
            <a:r>
              <a:rPr lang="en-US" altLang="zh-TW" sz="2400" smtClean="0">
                <a:latin typeface="Times New Roman" panose="02020603050405020304" pitchFamily="18" charset="0"/>
                <a:cs typeface="Times New Roman" panose="02020603050405020304" pitchFamily="18" charset="0"/>
              </a:rPr>
              <a:t>Prediction </a:t>
            </a:r>
            <a:endParaRPr lang="zh-TW" alt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0391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17242"/>
            <a:ext cx="10363200" cy="739054"/>
          </a:xfrm>
        </p:spPr>
        <p:txBody>
          <a:bodyPr>
            <a:normAutofit/>
          </a:bodyPr>
          <a:lstStyle/>
          <a:p>
            <a:pPr algn="l"/>
            <a:r>
              <a:rPr lang="en-US" altLang="zh-TW" sz="3600">
                <a:latin typeface="Times New Roman" panose="02020603050405020304" pitchFamily="18" charset="0"/>
                <a:cs typeface="Times New Roman" panose="02020603050405020304" pitchFamily="18" charset="0"/>
              </a:rPr>
              <a:t>1.1 </a:t>
            </a:r>
            <a:r>
              <a:rPr lang="en-US" altLang="zh-TW" sz="3600" smtClean="0">
                <a:latin typeface="Times New Roman" panose="02020603050405020304" pitchFamily="18" charset="0"/>
                <a:cs typeface="Times New Roman" panose="02020603050405020304" pitchFamily="18" charset="0"/>
              </a:rPr>
              <a:t>Motivation</a:t>
            </a:r>
            <a:r>
              <a:rPr lang="en-US" altLang="zh-TW" sz="3600" smtClean="0">
                <a:latin typeface="Times New Roman" panose="02020603050405020304" pitchFamily="18" charset="0"/>
                <a:cs typeface="Times New Roman" panose="02020603050405020304" pitchFamily="18" charset="0"/>
              </a:rPr>
              <a:t>&amp;Objective</a:t>
            </a:r>
            <a:r>
              <a:rPr lang="en-US" altLang="zh-TW" sz="3600" smtClean="0">
                <a:latin typeface="Times New Roman" panose="02020603050405020304" pitchFamily="18" charset="0"/>
                <a:cs typeface="Times New Roman" panose="02020603050405020304" pitchFamily="18" charset="0"/>
              </a:rPr>
              <a:t>:</a:t>
            </a:r>
            <a:endParaRPr lang="zh-TW" altLang="en-US" sz="360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155B2534-B882-4BD3-8B92-6DAAD29D3597}"/>
              </a:ext>
            </a:extLst>
          </p:cNvPr>
          <p:cNvSpPr/>
          <p:nvPr/>
        </p:nvSpPr>
        <p:spPr>
          <a:xfrm>
            <a:off x="0" y="1007632"/>
            <a:ext cx="6868160" cy="2446824"/>
          </a:xfrm>
          <a:prstGeom prst="rect">
            <a:avLst/>
          </a:prstGeom>
        </p:spPr>
        <p:txBody>
          <a:bodyPr wrap="square">
            <a:spAutoFit/>
          </a:bodyPr>
          <a:lstStyle/>
          <a:p>
            <a:pPr marL="342900" indent="-342900">
              <a:lnSpc>
                <a:spcPct val="150000"/>
              </a:lnSpc>
              <a:buFont typeface="Wingdings" panose="05000000000000000000" pitchFamily="2" charset="2"/>
              <a:buChar char="n"/>
            </a:pPr>
            <a:r>
              <a:rPr lang="zh-TW" altLang="en-US" sz="2000">
                <a:latin typeface="Times New Roman" panose="02020603050405020304" pitchFamily="18" charset="0"/>
                <a:ea typeface="標楷體" panose="03000509000000000000" pitchFamily="65" charset="-120"/>
                <a:cs typeface="Times New Roman" panose="02020603050405020304" pitchFamily="18" charset="0"/>
              </a:rPr>
              <a:t>應用</a:t>
            </a:r>
            <a:endParaRPr lang="en-US" altLang="zh-TW" sz="200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buFont typeface="Arial" panose="020B0604020202020204" pitchFamily="34" charset="0"/>
              <a:buChar char="•"/>
            </a:pPr>
            <a:r>
              <a:rPr lang="zh-TW" altLang="en-US"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減少人工標記所耗的時間</a:t>
            </a:r>
            <a:r>
              <a:rPr lang="en-US" altLang="zh-TW"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a:latin typeface="Times New Roman" panose="02020603050405020304" pitchFamily="18" charset="0"/>
                <a:ea typeface="標楷體" panose="03000509000000000000" pitchFamily="65" charset="-120"/>
                <a:cs typeface="Times New Roman" panose="02020603050405020304" pitchFamily="18" charset="0"/>
              </a:rPr>
              <a:t>人工標記腫瘤會耗費醫生許多時間，也可能導致要辨別的影像需要標記使得人工標記錯誤的狀況</a:t>
            </a:r>
            <a:r>
              <a:rPr lang="zh-TW" altLang="en-US" sz="1400">
                <a:latin typeface="Times New Roman" panose="02020603050405020304" pitchFamily="18" charset="0"/>
                <a:ea typeface="標楷體" panose="03000509000000000000" pitchFamily="65" charset="-120"/>
                <a:cs typeface="Times New Roman" panose="02020603050405020304" pitchFamily="18" charset="0"/>
              </a:rPr>
              <a:t>發生</a:t>
            </a:r>
            <a:r>
              <a:rPr lang="zh-TW" altLang="en-US" sz="140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buFont typeface="Arial" panose="020B0604020202020204" pitchFamily="34" charset="0"/>
              <a:buChar char="•"/>
            </a:pPr>
            <a:r>
              <a:rPr lang="zh-TW" altLang="en-US"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早期治療以及治療計畫</a:t>
            </a:r>
            <a:r>
              <a:rPr lang="en-US" altLang="zh-TW"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a:latin typeface="Times New Roman" panose="02020603050405020304" pitchFamily="18" charset="0"/>
                <a:ea typeface="標楷體" panose="03000509000000000000" pitchFamily="65" charset="-120"/>
                <a:cs typeface="Times New Roman" panose="02020603050405020304" pitchFamily="18" charset="0"/>
              </a:rPr>
              <a:t>AI</a:t>
            </a:r>
            <a:r>
              <a:rPr lang="zh-TW" altLang="en-US" sz="1400">
                <a:latin typeface="Times New Roman" panose="02020603050405020304" pitchFamily="18" charset="0"/>
                <a:ea typeface="標楷體" panose="03000509000000000000" pitchFamily="65" charset="-120"/>
                <a:cs typeface="Times New Roman" panose="02020603050405020304" pitchFamily="18" charset="0"/>
              </a:rPr>
              <a:t>的興起讓腫瘤影像可以經由人工智慧快速判讀，幫助病人及早治療，以及及早制定治療計畫。</a:t>
            </a:r>
            <a:endParaRPr lang="en-US" altLang="zh-TW" sz="140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zh-TW"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矩形 6"/>
          <p:cNvSpPr/>
          <p:nvPr/>
        </p:nvSpPr>
        <p:spPr>
          <a:xfrm>
            <a:off x="0" y="590566"/>
            <a:ext cx="6892212" cy="523220"/>
          </a:xfrm>
          <a:prstGeom prst="rect">
            <a:avLst/>
          </a:prstGeom>
        </p:spPr>
        <p:txBody>
          <a:bodyPr wrap="square">
            <a:spAutoFit/>
          </a:bodyPr>
          <a:lstStyle/>
          <a:p>
            <a:r>
              <a:rPr lang="zh-TW" altLang="en-US" sz="2800">
                <a:latin typeface="Times New Roman" panose="02020603050405020304" pitchFamily="18" charset="0"/>
                <a:ea typeface="標楷體" panose="03000509000000000000" pitchFamily="65" charset="-120"/>
                <a:cs typeface="Times New Roman" panose="02020603050405020304" pitchFamily="18" charset="0"/>
              </a:rPr>
              <a:t>為什麼需要人臉低解析度還原至高解析度</a:t>
            </a:r>
            <a:r>
              <a:rPr lang="en-US" altLang="zh-TW" sz="280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8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0" name="矩形 29">
            <a:extLst>
              <a:ext uri="{FF2B5EF4-FFF2-40B4-BE49-F238E27FC236}">
                <a16:creationId xmlns:a16="http://schemas.microsoft.com/office/drawing/2014/main" id="{155B2534-B882-4BD3-8B92-6DAAD29D3597}"/>
              </a:ext>
            </a:extLst>
          </p:cNvPr>
          <p:cNvSpPr/>
          <p:nvPr/>
        </p:nvSpPr>
        <p:spPr>
          <a:xfrm>
            <a:off x="-2412" y="3121469"/>
            <a:ext cx="7163233" cy="1708160"/>
          </a:xfrm>
          <a:prstGeom prst="rect">
            <a:avLst/>
          </a:prstGeom>
        </p:spPr>
        <p:txBody>
          <a:bodyPr wrap="square">
            <a:spAutoFit/>
          </a:bodyPr>
          <a:lstStyle/>
          <a:p>
            <a:pPr marL="342900" indent="-342900">
              <a:lnSpc>
                <a:spcPct val="150000"/>
              </a:lnSpc>
              <a:buFont typeface="Wingdings" panose="05000000000000000000" pitchFamily="2" charset="2"/>
              <a:buChar char="n"/>
            </a:pPr>
            <a:r>
              <a:rPr lang="zh-TW" altLang="en-US" sz="2000" smtClean="0">
                <a:latin typeface="Times New Roman" panose="02020603050405020304" pitchFamily="18" charset="0"/>
                <a:ea typeface="標楷體" panose="03000509000000000000" pitchFamily="65" charset="-120"/>
                <a:cs typeface="Times New Roman" panose="02020603050405020304" pitchFamily="18" charset="0"/>
              </a:rPr>
              <a:t>困難</a:t>
            </a:r>
            <a:endParaRPr lang="en-US" altLang="zh-TW" sz="2000" smtClean="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buFont typeface="Arial" panose="020B0604020202020204" pitchFamily="34" charset="0"/>
              <a:buChar char="•"/>
            </a:pPr>
            <a:r>
              <a:rPr lang="zh-TW" altLang="en-US">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資料</a:t>
            </a:r>
            <a:r>
              <a:rPr lang="zh-TW" altLang="en-US"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不足 </a:t>
            </a:r>
            <a:r>
              <a:rPr lang="en-US" altLang="zh-TW"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a:latin typeface="Times New Roman" panose="02020603050405020304" pitchFamily="18" charset="0"/>
                <a:ea typeface="標楷體" panose="03000509000000000000" pitchFamily="65" charset="-120"/>
                <a:cs typeface="Times New Roman" panose="02020603050405020304" pitchFamily="18" charset="0"/>
              </a:rPr>
              <a:t>人工標記需要耗費許多時間會導致訓練資料難以</a:t>
            </a:r>
            <a:r>
              <a:rPr lang="zh-TW" altLang="en-US" sz="1400">
                <a:latin typeface="Times New Roman" panose="02020603050405020304" pitchFamily="18" charset="0"/>
                <a:ea typeface="標楷體" panose="03000509000000000000" pitchFamily="65" charset="-120"/>
                <a:cs typeface="Times New Roman" panose="02020603050405020304" pitchFamily="18" charset="0"/>
              </a:rPr>
              <a:t>蒐集</a:t>
            </a:r>
            <a:r>
              <a:rPr lang="zh-TW" altLang="en-US" sz="140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buFont typeface="Arial" panose="020B0604020202020204" pitchFamily="34" charset="0"/>
              <a:buChar char="•"/>
            </a:pPr>
            <a:r>
              <a:rPr lang="zh-TW" altLang="en-US"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資料多樣性不足</a:t>
            </a:r>
            <a:r>
              <a:rPr lang="en-US" altLang="zh-TW"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a:latin typeface="Times New Roman" panose="02020603050405020304" pitchFamily="18" charset="0"/>
                <a:ea typeface="標楷體" panose="03000509000000000000" pitchFamily="65" charset="-120"/>
                <a:cs typeface="Times New Roman" panose="02020603050405020304" pitchFamily="18" charset="0"/>
              </a:rPr>
              <a:t>儘管蒐集很多資料但如果出現較為特異的資料使得病人病情判斷錯誤，這項的代價是巨大</a:t>
            </a:r>
            <a:r>
              <a:rPr lang="zh-TW" altLang="en-US" sz="1400">
                <a:latin typeface="Times New Roman" panose="02020603050405020304" pitchFamily="18" charset="0"/>
                <a:ea typeface="標楷體" panose="03000509000000000000" pitchFamily="65" charset="-120"/>
                <a:cs typeface="Times New Roman" panose="02020603050405020304" pitchFamily="18" charset="0"/>
              </a:rPr>
              <a:t>的</a:t>
            </a:r>
            <a:r>
              <a:rPr lang="zh-TW" altLang="en-US" sz="140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4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投影片編號版面配置區 2"/>
          <p:cNvSpPr>
            <a:spLocks noGrp="1"/>
          </p:cNvSpPr>
          <p:nvPr>
            <p:ph type="sldNum" sz="quarter" idx="12"/>
          </p:nvPr>
        </p:nvSpPr>
        <p:spPr/>
        <p:txBody>
          <a:bodyPr/>
          <a:lstStyle/>
          <a:p>
            <a:fld id="{130CB025-128C-4E41-A852-3342D168E73A}" type="slidenum">
              <a:rPr lang="zh-TW" altLang="en-US" smtClean="0"/>
              <a:t>4</a:t>
            </a:fld>
            <a:endParaRPr lang="zh-TW" altLang="en-US"/>
          </a:p>
        </p:txBody>
      </p:sp>
      <p:pic>
        <p:nvPicPr>
          <p:cNvPr id="25" name="圖片 24"/>
          <p:cNvPicPr/>
          <p:nvPr/>
        </p:nvPicPr>
        <p:blipFill>
          <a:blip r:embed="rId3">
            <a:extLst>
              <a:ext uri="{28A0092B-C50C-407E-A947-70E740481C1C}">
                <a14:useLocalDpi xmlns:a14="http://schemas.microsoft.com/office/drawing/2010/main" val="0"/>
              </a:ext>
            </a:extLst>
          </a:blip>
          <a:stretch>
            <a:fillRect/>
          </a:stretch>
        </p:blipFill>
        <p:spPr>
          <a:xfrm rot="5400000">
            <a:off x="7090855" y="819559"/>
            <a:ext cx="4999313" cy="4859384"/>
          </a:xfrm>
          <a:prstGeom prst="rect">
            <a:avLst/>
          </a:prstGeom>
        </p:spPr>
      </p:pic>
      <p:sp>
        <p:nvSpPr>
          <p:cNvPr id="32" name="矩形 31">
            <a:extLst>
              <a:ext uri="{FF2B5EF4-FFF2-40B4-BE49-F238E27FC236}">
                <a16:creationId xmlns:a16="http://schemas.microsoft.com/office/drawing/2014/main" id="{155B2534-B882-4BD3-8B92-6DAAD29D3597}"/>
              </a:ext>
            </a:extLst>
          </p:cNvPr>
          <p:cNvSpPr/>
          <p:nvPr/>
        </p:nvSpPr>
        <p:spPr>
          <a:xfrm>
            <a:off x="-2413" y="4957411"/>
            <a:ext cx="7163233" cy="1615827"/>
          </a:xfrm>
          <a:prstGeom prst="rect">
            <a:avLst/>
          </a:prstGeom>
        </p:spPr>
        <p:txBody>
          <a:bodyPr wrap="square">
            <a:spAutoFit/>
          </a:bodyPr>
          <a:lstStyle/>
          <a:p>
            <a:pPr marL="342900" indent="-342900">
              <a:lnSpc>
                <a:spcPct val="150000"/>
              </a:lnSpc>
              <a:buFont typeface="Wingdings" panose="05000000000000000000" pitchFamily="2" charset="2"/>
              <a:buChar char="n"/>
            </a:pPr>
            <a:r>
              <a:rPr lang="zh-TW" altLang="en-US" sz="2000">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TW" sz="2000" smtClean="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buFont typeface="Arial" panose="020B0604020202020204" pitchFamily="34" charset="0"/>
              <a:buChar char="•"/>
            </a:pPr>
            <a:r>
              <a:rPr lang="zh-TW" altLang="en-US"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多方面評估準則</a:t>
            </a:r>
            <a:r>
              <a:rPr lang="en-US" altLang="zh-TW"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smtClean="0">
                <a:latin typeface="Times New Roman" panose="02020603050405020304" pitchFamily="18" charset="0"/>
                <a:ea typeface="標楷體" panose="03000509000000000000" pitchFamily="65" charset="-120"/>
                <a:cs typeface="Times New Roman" panose="02020603050405020304" pitchFamily="18" charset="0"/>
              </a:rPr>
              <a:t>我們將提供</a:t>
            </a:r>
            <a:r>
              <a:rPr lang="en-US" altLang="zh-TW" sz="1400" smtClean="0">
                <a:latin typeface="Times New Roman" panose="02020603050405020304" pitchFamily="18" charset="0"/>
                <a:ea typeface="標楷體" panose="03000509000000000000" pitchFamily="65" charset="-120"/>
                <a:cs typeface="Times New Roman" panose="02020603050405020304" pitchFamily="18" charset="0"/>
              </a:rPr>
              <a:t>3</a:t>
            </a:r>
            <a:r>
              <a:rPr lang="zh-TW" altLang="en-US" sz="1400" smtClean="0">
                <a:latin typeface="Times New Roman" panose="02020603050405020304" pitchFamily="18" charset="0"/>
                <a:ea typeface="標楷體" panose="03000509000000000000" pitchFamily="65" charset="-120"/>
                <a:cs typeface="Times New Roman" panose="02020603050405020304" pitchFamily="18" charset="0"/>
              </a:rPr>
              <a:t>種不同層面的評估準則以衡量</a:t>
            </a:r>
            <a:r>
              <a:rPr lang="en-US" altLang="zh-TW" sz="1400" smtClean="0">
                <a:latin typeface="Times New Roman" panose="02020603050405020304" pitchFamily="18" charset="0"/>
                <a:ea typeface="標楷體" panose="03000509000000000000" pitchFamily="65" charset="-120"/>
                <a:cs typeface="Times New Roman" panose="02020603050405020304" pitchFamily="18" charset="0"/>
              </a:rPr>
              <a:t>YOLOv7</a:t>
            </a:r>
            <a:r>
              <a:rPr lang="zh-TW" altLang="en-US" sz="1400" smtClean="0">
                <a:latin typeface="Times New Roman" panose="02020603050405020304" pitchFamily="18" charset="0"/>
                <a:ea typeface="標楷體" panose="03000509000000000000" pitchFamily="65" charset="-120"/>
                <a:cs typeface="Times New Roman" panose="02020603050405020304" pitchFamily="18" charset="0"/>
              </a:rPr>
              <a:t>模型的效能，同時這樣的方式可以根據使用者不同的情境用不同的方式應用我們模型，而不局限於一種方式。</a:t>
            </a:r>
            <a:endParaRPr lang="en-US" altLang="zh-TW">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矩形 10"/>
          <p:cNvSpPr/>
          <p:nvPr/>
        </p:nvSpPr>
        <p:spPr>
          <a:xfrm>
            <a:off x="8344016" y="5745409"/>
            <a:ext cx="2492990" cy="369332"/>
          </a:xfrm>
          <a:prstGeom prst="rect">
            <a:avLst/>
          </a:prstGeom>
        </p:spPr>
        <p:txBody>
          <a:bodyPr wrap="none">
            <a:spAutoFit/>
          </a:bodyPr>
          <a:lstStyle/>
          <a:p>
            <a:r>
              <a:rPr lang="zh-TW" altLang="en-US" smtClean="0">
                <a:latin typeface="標楷體" panose="03000509000000000000" pitchFamily="65" charset="-120"/>
                <a:ea typeface="標楷體" panose="03000509000000000000" pitchFamily="65" charset="-120"/>
              </a:rPr>
              <a:t>腫瘤偵測視覺化示意圖</a:t>
            </a:r>
            <a:endParaRPr lang="zh-TW" altLang="en-US">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27274053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40</a:t>
            </a:fld>
            <a:endParaRPr lang="zh-TW" altLang="en-US"/>
          </a:p>
        </p:txBody>
      </p:sp>
      <p:sp>
        <p:nvSpPr>
          <p:cNvPr id="5" name="矩形 4"/>
          <p:cNvSpPr/>
          <p:nvPr/>
        </p:nvSpPr>
        <p:spPr>
          <a:xfrm>
            <a:off x="-444947" y="0"/>
            <a:ext cx="4975383"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3.5 </a:t>
            </a:r>
            <a:r>
              <a:rPr lang="zh-TW" altLang="en-US" sz="2800" smtClean="0">
                <a:latin typeface="Times New Roman" panose="02020603050405020304" pitchFamily="18" charset="0"/>
                <a:cs typeface="Times New Roman" panose="02020603050405020304" pitchFamily="18" charset="0"/>
              </a:rPr>
              <a:t>視覺化呈現結果</a:t>
            </a:r>
            <a:r>
              <a:rPr lang="en-US" altLang="zh-TW" sz="2800" smtClean="0">
                <a:latin typeface="Times New Roman" panose="02020603050405020304" pitchFamily="18" charset="0"/>
                <a:cs typeface="Times New Roman" panose="02020603050405020304" pitchFamily="18" charset="0"/>
              </a:rPr>
              <a:t>(4/4)</a:t>
            </a:r>
            <a:endParaRPr lang="en-US" altLang="zh-TW" sz="2800" smtClean="0">
              <a:latin typeface="Times New Roman" panose="02020603050405020304" pitchFamily="18" charset="0"/>
              <a:cs typeface="Times New Roman" panose="02020603050405020304" pitchFamily="18" charset="0"/>
            </a:endParaRPr>
          </a:p>
        </p:txBody>
      </p:sp>
      <p:pic>
        <p:nvPicPr>
          <p:cNvPr id="2" name="圖片 1"/>
          <p:cNvPicPr>
            <a:picLocks noChangeAspect="1"/>
          </p:cNvPicPr>
          <p:nvPr/>
        </p:nvPicPr>
        <p:blipFill>
          <a:blip r:embed="rId2"/>
          <a:stretch>
            <a:fillRect/>
          </a:stretch>
        </p:blipFill>
        <p:spPr>
          <a:xfrm>
            <a:off x="365761" y="1405891"/>
            <a:ext cx="4686992" cy="4870218"/>
          </a:xfrm>
          <a:prstGeom prst="rect">
            <a:avLst/>
          </a:prstGeom>
        </p:spPr>
      </p:pic>
      <p:pic>
        <p:nvPicPr>
          <p:cNvPr id="3" name="圖片 2"/>
          <p:cNvPicPr>
            <a:picLocks noChangeAspect="1"/>
          </p:cNvPicPr>
          <p:nvPr/>
        </p:nvPicPr>
        <p:blipFill>
          <a:blip r:embed="rId3"/>
          <a:stretch>
            <a:fillRect/>
          </a:stretch>
        </p:blipFill>
        <p:spPr>
          <a:xfrm>
            <a:off x="7147341" y="1405891"/>
            <a:ext cx="4540354" cy="4870218"/>
          </a:xfrm>
          <a:prstGeom prst="rect">
            <a:avLst/>
          </a:prstGeom>
        </p:spPr>
      </p:pic>
      <p:sp>
        <p:nvSpPr>
          <p:cNvPr id="10" name="文字方塊 9"/>
          <p:cNvSpPr txBox="1"/>
          <p:nvPr/>
        </p:nvSpPr>
        <p:spPr>
          <a:xfrm>
            <a:off x="1654234" y="944226"/>
            <a:ext cx="1986742" cy="461665"/>
          </a:xfrm>
          <a:prstGeom prst="rect">
            <a:avLst/>
          </a:prstGeom>
          <a:noFill/>
        </p:spPr>
        <p:txBody>
          <a:bodyPr wrap="square" rtlCol="0">
            <a:spAutoFit/>
          </a:bodyPr>
          <a:lstStyle/>
          <a:p>
            <a:r>
              <a:rPr lang="en-US" altLang="zh-TW" sz="2400" smtClean="0">
                <a:latin typeface="Times New Roman" panose="02020603050405020304" pitchFamily="18" charset="0"/>
                <a:cs typeface="Times New Roman" panose="02020603050405020304" pitchFamily="18" charset="0"/>
              </a:rPr>
              <a:t>Ground Truth</a:t>
            </a:r>
            <a:endParaRPr lang="zh-TW" altLang="en-US" sz="2400">
              <a:latin typeface="Times New Roman" panose="02020603050405020304" pitchFamily="18" charset="0"/>
              <a:cs typeface="Times New Roman" panose="02020603050405020304" pitchFamily="18" charset="0"/>
            </a:endParaRPr>
          </a:p>
        </p:txBody>
      </p:sp>
      <p:pic>
        <p:nvPicPr>
          <p:cNvPr id="11" name="圖片 10"/>
          <p:cNvPicPr>
            <a:picLocks noChangeAspect="1"/>
          </p:cNvPicPr>
          <p:nvPr/>
        </p:nvPicPr>
        <p:blipFill>
          <a:blip r:embed="rId4"/>
          <a:stretch>
            <a:fillRect/>
          </a:stretch>
        </p:blipFill>
        <p:spPr>
          <a:xfrm>
            <a:off x="5052752" y="2566719"/>
            <a:ext cx="2024734" cy="1637045"/>
          </a:xfrm>
          <a:prstGeom prst="rect">
            <a:avLst/>
          </a:prstGeom>
        </p:spPr>
      </p:pic>
      <p:sp>
        <p:nvSpPr>
          <p:cNvPr id="12" name="向右箭號 11"/>
          <p:cNvSpPr/>
          <p:nvPr/>
        </p:nvSpPr>
        <p:spPr>
          <a:xfrm>
            <a:off x="5122609" y="4016729"/>
            <a:ext cx="1954877" cy="124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8793480" y="944226"/>
            <a:ext cx="1986742" cy="461665"/>
          </a:xfrm>
          <a:prstGeom prst="rect">
            <a:avLst/>
          </a:prstGeom>
          <a:noFill/>
        </p:spPr>
        <p:txBody>
          <a:bodyPr wrap="square" rtlCol="0">
            <a:spAutoFit/>
          </a:bodyPr>
          <a:lstStyle/>
          <a:p>
            <a:r>
              <a:rPr lang="en-US" altLang="zh-TW" sz="2400" smtClean="0">
                <a:latin typeface="Times New Roman" panose="02020603050405020304" pitchFamily="18" charset="0"/>
                <a:cs typeface="Times New Roman" panose="02020603050405020304" pitchFamily="18" charset="0"/>
              </a:rPr>
              <a:t>Prediction </a:t>
            </a:r>
            <a:endParaRPr lang="zh-TW" alt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7354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501496"/>
            <a:ext cx="10515600" cy="1325563"/>
          </a:xfrm>
        </p:spPr>
        <p:txBody>
          <a:bodyPr/>
          <a:lstStyle/>
          <a:p>
            <a:r>
              <a:rPr lang="en-US" altLang="zh-TW">
                <a:latin typeface="Times New Roman" panose="02020603050405020304" pitchFamily="18" charset="0"/>
                <a:cs typeface="Times New Roman" panose="02020603050405020304" pitchFamily="18" charset="0"/>
              </a:rPr>
              <a:t>2</a:t>
            </a:r>
            <a:r>
              <a:rPr lang="en-US" altLang="zh-TW" smtClean="0">
                <a:latin typeface="Times New Roman" panose="02020603050405020304" pitchFamily="18" charset="0"/>
                <a:cs typeface="Times New Roman" panose="02020603050405020304" pitchFamily="18" charset="0"/>
              </a:rPr>
              <a:t>. Tumor Detection</a:t>
            </a:r>
            <a:endParaRPr lang="zh-TW" altLang="en-US">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130CB025-128C-4E41-A852-3342D168E73A}" type="slidenum">
              <a:rPr lang="zh-TW" altLang="en-US" smtClean="0"/>
              <a:t>5</a:t>
            </a:fld>
            <a:endParaRPr lang="zh-TW" altLang="en-US"/>
          </a:p>
        </p:txBody>
      </p:sp>
    </p:spTree>
    <p:extLst>
      <p:ext uri="{BB962C8B-B14F-4D97-AF65-F5344CB8AC3E}">
        <p14:creationId xmlns:p14="http://schemas.microsoft.com/office/powerpoint/2010/main" val="693903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6</a:t>
            </a:fld>
            <a:endParaRPr lang="zh-TW" altLang="en-US"/>
          </a:p>
        </p:txBody>
      </p:sp>
      <p:sp>
        <p:nvSpPr>
          <p:cNvPr id="5" name="矩形 4"/>
          <p:cNvSpPr/>
          <p:nvPr/>
        </p:nvSpPr>
        <p:spPr>
          <a:xfrm>
            <a:off x="-361819" y="0"/>
            <a:ext cx="7502452" cy="646331"/>
          </a:xfrm>
          <a:prstGeom prst="rect">
            <a:avLst/>
          </a:prstGeom>
        </p:spPr>
        <p:txBody>
          <a:bodyPr wrap="square">
            <a:spAutoFit/>
          </a:bodyPr>
          <a:lstStyle/>
          <a:p>
            <a:pPr lvl="1"/>
            <a:r>
              <a:rPr lang="en-US" altLang="zh-TW" sz="3600" smtClean="0">
                <a:latin typeface="Times New Roman" panose="02020603050405020304" pitchFamily="18" charset="0"/>
                <a:cs typeface="Times New Roman" panose="02020603050405020304" pitchFamily="18" charset="0"/>
              </a:rPr>
              <a:t>2.1 </a:t>
            </a:r>
            <a:r>
              <a:rPr lang="zh-TW" altLang="en-US" sz="3600" smtClean="0">
                <a:latin typeface="標楷體" panose="03000509000000000000" pitchFamily="65" charset="-120"/>
                <a:ea typeface="標楷體" panose="03000509000000000000" pitchFamily="65" charset="-120"/>
                <a:cs typeface="Times New Roman" panose="02020603050405020304" pitchFamily="18" charset="0"/>
              </a:rPr>
              <a:t>資料來源以及符號定義</a:t>
            </a:r>
            <a:r>
              <a:rPr lang="en-US" altLang="zh-TW" sz="3600" smtClean="0">
                <a:latin typeface="Times New Roman" panose="02020603050405020304" pitchFamily="18" charset="0"/>
                <a:ea typeface="標楷體" panose="03000509000000000000" pitchFamily="65" charset="-120"/>
                <a:cs typeface="Times New Roman" panose="02020603050405020304" pitchFamily="18" charset="0"/>
              </a:rPr>
              <a:t>(1/2)</a:t>
            </a:r>
            <a:endParaRPr lang="en-US" altLang="zh-TW" sz="3600" smtClean="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 name="圖片 5"/>
          <p:cNvPicPr>
            <a:picLocks noChangeAspect="1"/>
          </p:cNvPicPr>
          <p:nvPr/>
        </p:nvPicPr>
        <p:blipFill>
          <a:blip r:embed="rId2"/>
          <a:stretch>
            <a:fillRect/>
          </a:stretch>
        </p:blipFill>
        <p:spPr>
          <a:xfrm>
            <a:off x="9042400" y="142863"/>
            <a:ext cx="3081867" cy="3634480"/>
          </a:xfrm>
          <a:prstGeom prst="rect">
            <a:avLst/>
          </a:prstGeom>
          <a:ln>
            <a:solidFill>
              <a:schemeClr val="accent1"/>
            </a:solidFill>
          </a:ln>
        </p:spPr>
      </p:pic>
      <mc:AlternateContent xmlns:mc="http://schemas.openxmlformats.org/markup-compatibility/2006">
        <mc:Choice xmlns:a14="http://schemas.microsoft.com/office/drawing/2010/main" Requires="a14">
          <p:sp>
            <p:nvSpPr>
              <p:cNvPr id="8" name="文字方塊 7"/>
              <p:cNvSpPr txBox="1"/>
              <p:nvPr/>
            </p:nvSpPr>
            <p:spPr>
              <a:xfrm>
                <a:off x="102652" y="632161"/>
                <a:ext cx="9879547" cy="5950668"/>
              </a:xfrm>
              <a:prstGeom prst="rect">
                <a:avLst/>
              </a:prstGeom>
              <a:noFill/>
            </p:spPr>
            <p:txBody>
              <a:bodyPr wrap="square" lIns="0" tIns="0" rIns="0" bIns="0" rtlCol="0">
                <a:spAutoFit/>
              </a:bodyPr>
              <a:lstStyle/>
              <a:p>
                <a:pPr marL="342900" indent="-342900">
                  <a:buFont typeface="Arial" panose="020B0604020202020204" pitchFamily="34" charset="0"/>
                  <a:buChar char="•"/>
                </a:pPr>
                <a:r>
                  <a:rPr lang="zh-TW" altLang="en-US" sz="2400" b="1" smtClean="0">
                    <a:latin typeface="Times New Roman" panose="02020603050405020304" pitchFamily="18" charset="0"/>
                    <a:ea typeface="標楷體" panose="03000509000000000000" pitchFamily="65" charset="-120"/>
                    <a:cs typeface="Times New Roman" panose="02020603050405020304" pitchFamily="18" charset="0"/>
                  </a:rPr>
                  <a:t>整體</a:t>
                </a:r>
                <a:r>
                  <a:rPr lang="zh-TW" altLang="en-US" sz="2400" b="1" smtClean="0">
                    <a:latin typeface="Times New Roman" panose="02020603050405020304" pitchFamily="18" charset="0"/>
                    <a:ea typeface="標楷體" panose="03000509000000000000" pitchFamily="65" charset="-120"/>
                    <a:cs typeface="Times New Roman" panose="02020603050405020304" pitchFamily="18" charset="0"/>
                  </a:rPr>
                  <a:t>資料</a:t>
                </a:r>
                <a:r>
                  <a:rPr lang="en-US" altLang="zh-TW" sz="2400" b="1"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i="1" smtClean="0">
                  <a:latin typeface="Cambria Math" panose="02040503050406030204" pitchFamily="18" charset="0"/>
                </a:endParaRPr>
              </a:p>
              <a:p>
                <a:pPr>
                  <a:lnSpc>
                    <a:spcPct val="150000"/>
                  </a:lnSpc>
                </a:pPr>
                <a:r>
                  <a:rPr lang="zh-TW" altLang="en-US">
                    <a:latin typeface="Cambria Math" panose="02040503050406030204" pitchFamily="18" charset="0"/>
                  </a:rPr>
                  <a:t> </a:t>
                </a:r>
                <a:r>
                  <a:rPr lang="zh-TW" altLang="en-US" smtClean="0">
                    <a:latin typeface="Cambria Math" panose="02040503050406030204" pitchFamily="18" charset="0"/>
                  </a:rPr>
                  <a:t>      </a:t>
                </a:r>
                <a:r>
                  <a:rPr lang="zh-TW" altLang="en-US" smtClean="0">
                    <a:latin typeface="標楷體" panose="03000509000000000000" pitchFamily="65" charset="-120"/>
                    <a:ea typeface="標楷體" panose="03000509000000000000" pitchFamily="65" charset="-120"/>
                  </a:rPr>
                  <a:t>學長整理的</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excel</a:t>
                </a:r>
                <a:r>
                  <a:rPr lang="zh-TW" altLang="en-US" smtClean="0">
                    <a:latin typeface="標楷體" panose="03000509000000000000" pitchFamily="65" charset="-120"/>
                    <a:ea typeface="標楷體" panose="03000509000000000000" pitchFamily="65" charset="-120"/>
                  </a:rPr>
                  <a:t>中挑選編號</a:t>
                </a:r>
                <a:r>
                  <a:rPr lang="en-US" altLang="zh-TW" b="1" smtClean="0">
                    <a:latin typeface="標楷體" panose="03000509000000000000" pitchFamily="65" charset="-120"/>
                    <a:ea typeface="標楷體" panose="03000509000000000000" pitchFamily="65" charset="-120"/>
                  </a:rPr>
                  <a:t>1~46(9</a:t>
                </a:r>
                <a:r>
                  <a:rPr lang="zh-TW" altLang="en-US" b="1" smtClean="0">
                    <a:latin typeface="標楷體" panose="03000509000000000000" pitchFamily="65" charset="-120"/>
                    <a:ea typeface="標楷體" panose="03000509000000000000" pitchFamily="65" charset="-120"/>
                  </a:rPr>
                  <a:t>排除</a:t>
                </a:r>
                <a:r>
                  <a:rPr lang="en-US" altLang="zh-TW" b="1" smtClean="0">
                    <a:latin typeface="標楷體" panose="03000509000000000000" pitchFamily="65" charset="-120"/>
                    <a:ea typeface="標楷體" panose="03000509000000000000" pitchFamily="65" charset="-120"/>
                  </a:rPr>
                  <a:t>)</a:t>
                </a:r>
                <a:r>
                  <a:rPr lang="zh-TW" altLang="en-US" smtClean="0">
                    <a:latin typeface="標楷體" panose="03000509000000000000" pitchFamily="65" charset="-120"/>
                    <a:ea typeface="標楷體" panose="03000509000000000000" pitchFamily="65" charset="-120"/>
                  </a:rPr>
                  <a:t>、</a:t>
                </a:r>
                <a:r>
                  <a:rPr lang="en-US" altLang="zh-TW" b="1" smtClean="0">
                    <a:latin typeface="標楷體" panose="03000509000000000000" pitchFamily="65" charset="-120"/>
                    <a:ea typeface="標楷體" panose="03000509000000000000" pitchFamily="65" charset="-120"/>
                  </a:rPr>
                  <a:t>91~335</a:t>
                </a:r>
                <a:r>
                  <a:rPr lang="zh-TW" altLang="en-US" b="1" smtClean="0">
                    <a:latin typeface="標楷體" panose="03000509000000000000" pitchFamily="65" charset="-120"/>
                    <a:ea typeface="標楷體" panose="03000509000000000000" pitchFamily="65" charset="-120"/>
                  </a:rPr>
                  <a:t>號</a:t>
                </a:r>
                <a:r>
                  <a:rPr lang="zh-TW" altLang="en-US" smtClean="0">
                    <a:latin typeface="標楷體" panose="03000509000000000000" pitchFamily="65" charset="-120"/>
                    <a:ea typeface="標楷體" panose="03000509000000000000" pitchFamily="65" charset="-120"/>
                  </a:rPr>
                  <a:t>病例當作資料集，定義為</a:t>
                </a:r>
                <a:r>
                  <a:rPr lang="en-US" altLang="zh-TW" smtClean="0">
                    <a:latin typeface="標楷體" panose="03000509000000000000" pitchFamily="65" charset="-120"/>
                    <a:ea typeface="標楷體" panose="03000509000000000000" pitchFamily="65" charset="-120"/>
                  </a:rPr>
                  <a:t>:</a:t>
                </a:r>
                <a:endParaRPr lang="en-US" altLang="zh-TW" b="1" i="1" smtClean="0">
                  <a:latin typeface="Cambria Math" panose="02040503050406030204" pitchFamily="18" charset="0"/>
                </a:endParaRPr>
              </a:p>
              <a:p>
                <a:pPr>
                  <a:lnSpc>
                    <a:spcPct val="150000"/>
                  </a:lnSpc>
                </a:pPr>
                <a:r>
                  <a:rPr lang="zh-TW" altLang="en-US" b="1" smtClean="0"/>
                  <a:t> </a:t>
                </a:r>
                <a14:m>
                  <m:oMath xmlns:m="http://schemas.openxmlformats.org/officeDocument/2006/math">
                    <m:r>
                      <a:rPr lang="zh-TW" altLang="en-US" b="1" i="1">
                        <a:latin typeface="Cambria Math" panose="02040503050406030204" pitchFamily="18" charset="0"/>
                      </a:rPr>
                      <m:t> </m:t>
                    </m:r>
                    <m:r>
                      <a:rPr lang="zh-TW" altLang="en-US" b="1" i="1" smtClean="0">
                        <a:latin typeface="Cambria Math" panose="02040503050406030204" pitchFamily="18" charset="0"/>
                      </a:rPr>
                      <m:t> </m:t>
                    </m:r>
                    <m:r>
                      <a:rPr lang="zh-TW" altLang="en-US" b="1" i="1">
                        <a:latin typeface="Cambria Math" panose="02040503050406030204" pitchFamily="18" charset="0"/>
                      </a:rPr>
                      <m:t> </m:t>
                    </m:r>
                    <m:r>
                      <a:rPr lang="zh-TW" altLang="en-US" b="1" i="1" smtClean="0">
                        <a:latin typeface="Cambria Math" panose="02040503050406030204" pitchFamily="18" charset="0"/>
                      </a:rPr>
                      <m:t> </m:t>
                    </m:r>
                    <m:r>
                      <a:rPr lang="zh-TW" altLang="en-US" b="1" i="1">
                        <a:latin typeface="Cambria Math" panose="02040503050406030204" pitchFamily="18" charset="0"/>
                      </a:rPr>
                      <m:t> </m:t>
                    </m:r>
                    <m:r>
                      <a:rPr lang="zh-TW" altLang="en-US" b="1" i="1" smtClean="0">
                        <a:latin typeface="Cambria Math" panose="02040503050406030204" pitchFamily="18" charset="0"/>
                      </a:rPr>
                      <m:t> </m:t>
                    </m:r>
                    <m:sSup>
                      <m:sSupPr>
                        <m:ctrlPr>
                          <a:rPr lang="zh-TW" altLang="en-US" b="1" i="1" smtClean="0">
                            <a:latin typeface="Cambria Math" panose="02040503050406030204" pitchFamily="18" charset="0"/>
                          </a:rPr>
                        </m:ctrlPr>
                      </m:sSupPr>
                      <m:e>
                        <m:r>
                          <a:rPr lang="zh-TW" altLang="en-US" b="1" i="1">
                            <a:latin typeface="Cambria Math" panose="02040503050406030204" pitchFamily="18" charset="0"/>
                          </a:rPr>
                          <m:t>𝑫</m:t>
                        </m:r>
                        <m:r>
                          <a:rPr lang="en-US" altLang="zh-TW" b="1" i="1">
                            <a:latin typeface="Cambria Math" panose="02040503050406030204" pitchFamily="18" charset="0"/>
                          </a:rPr>
                          <m:t>𝑩</m:t>
                        </m:r>
                      </m:e>
                      <m:sup>
                        <m:r>
                          <a:rPr lang="en-US" altLang="zh-TW" b="1" i="1" smtClean="0">
                            <a:latin typeface="Cambria Math" panose="02040503050406030204" pitchFamily="18" charset="0"/>
                          </a:rPr>
                          <m:t>𝒐𝒗𝒆𝒓𝒂𝒍𝒍</m:t>
                        </m:r>
                      </m:sup>
                    </m:sSup>
                    <m:r>
                      <a:rPr lang="en-US" altLang="zh-TW" b="1" i="1" smtClean="0">
                        <a:latin typeface="Cambria Math" panose="02040503050406030204" pitchFamily="18" charset="0"/>
                      </a:rPr>
                      <m:t>≡</m:t>
                    </m:r>
                    <m:r>
                      <a:rPr lang="en-US" altLang="zh-TW" b="1" i="1">
                        <a:latin typeface="Cambria Math" panose="02040503050406030204" pitchFamily="18" charset="0"/>
                      </a:rPr>
                      <m:t> </m:t>
                    </m:r>
                    <m:d>
                      <m:dPr>
                        <m:begChr m:val="{"/>
                        <m:endChr m:val="}"/>
                        <m:ctrlPr>
                          <a:rPr lang="zh-TW" altLang="en-US" b="1" i="1">
                            <a:latin typeface="Cambria Math" panose="02040503050406030204" pitchFamily="18" charset="0"/>
                          </a:rPr>
                        </m:ctrlPr>
                      </m:dPr>
                      <m:e>
                        <m:d>
                          <m:dPr>
                            <m:begChr m:val=""/>
                            <m:endChr m:val="|"/>
                            <m:ctrlPr>
                              <a:rPr lang="zh-TW" altLang="en-US" b="1" i="1">
                                <a:latin typeface="Cambria Math" panose="02040503050406030204" pitchFamily="18" charset="0"/>
                              </a:rPr>
                            </m:ctrlPr>
                          </m:dPr>
                          <m:e>
                            <m:sSub>
                              <m:sSubPr>
                                <m:ctrlPr>
                                  <a:rPr lang="zh-TW" altLang="en-US" b="1" i="1">
                                    <a:latin typeface="Cambria Math" panose="02040503050406030204" pitchFamily="18" charset="0"/>
                                  </a:rPr>
                                </m:ctrlPr>
                              </m:sSubPr>
                              <m:e>
                                <m:r>
                                  <a:rPr lang="zh-TW" altLang="en-US" b="1" i="1">
                                    <a:latin typeface="Cambria Math" panose="02040503050406030204" pitchFamily="18" charset="0"/>
                                  </a:rPr>
                                  <m:t>𝑰</m:t>
                                </m:r>
                              </m:e>
                              <m:sub>
                                <m:r>
                                  <a:rPr lang="zh-TW" altLang="en-US" b="1" i="1">
                                    <a:latin typeface="Cambria Math" panose="02040503050406030204" pitchFamily="18" charset="0"/>
                                  </a:rPr>
                                  <m:t>𝒊</m:t>
                                </m:r>
                                <m:r>
                                  <a:rPr lang="en-US" altLang="zh-TW" b="1" i="1">
                                    <a:latin typeface="Cambria Math" panose="02040503050406030204" pitchFamily="18" charset="0"/>
                                  </a:rPr>
                                  <m:t>,</m:t>
                                </m:r>
                                <m:r>
                                  <a:rPr lang="en-US" altLang="zh-TW" b="1" i="1">
                                    <a:latin typeface="Cambria Math" panose="02040503050406030204" pitchFamily="18" charset="0"/>
                                  </a:rPr>
                                  <m:t>𝒋</m:t>
                                </m:r>
                                <m:r>
                                  <a:rPr lang="en-US" altLang="zh-TW" b="1" i="1">
                                    <a:latin typeface="Cambria Math" panose="02040503050406030204" pitchFamily="18" charset="0"/>
                                  </a:rPr>
                                  <m:t>,</m:t>
                                </m:r>
                                <m:r>
                                  <a:rPr lang="en-US" altLang="zh-TW" b="1" i="1" smtClean="0">
                                    <a:latin typeface="Cambria Math" panose="02040503050406030204" pitchFamily="18" charset="0"/>
                                  </a:rPr>
                                  <m:t>𝒕𝒚𝒑𝒆</m:t>
                                </m:r>
                              </m:sub>
                            </m:sSub>
                          </m:e>
                        </m:d>
                        <m:r>
                          <a:rPr lang="en-US" altLang="zh-TW" b="1" i="1">
                            <a:latin typeface="Cambria Math" panose="02040503050406030204" pitchFamily="18" charset="0"/>
                          </a:rPr>
                          <m:t>𝒊</m:t>
                        </m:r>
                        <m:r>
                          <a:rPr lang="zh-TW" altLang="en-US" b="1" i="1">
                            <a:latin typeface="Cambria Math" panose="02040503050406030204" pitchFamily="18" charset="0"/>
                          </a:rPr>
                          <m:t>=</m:t>
                        </m:r>
                        <m:r>
                          <a:rPr lang="zh-TW" altLang="en-US" b="1" i="1">
                            <a:latin typeface="Cambria Math" panose="02040503050406030204" pitchFamily="18" charset="0"/>
                          </a:rPr>
                          <m:t>𝟏</m:t>
                        </m:r>
                        <m:r>
                          <a:rPr lang="en-US" altLang="zh-TW" b="1" i="1">
                            <a:latin typeface="Cambria Math" panose="02040503050406030204" pitchFamily="18" charset="0"/>
                          </a:rPr>
                          <m:t>,….</m:t>
                        </m:r>
                        <m:r>
                          <a:rPr lang="en-US" altLang="zh-TW" b="1" i="1">
                            <a:latin typeface="Cambria Math" panose="02040503050406030204" pitchFamily="18" charset="0"/>
                          </a:rPr>
                          <m:t>𝟑𝟎𝟎</m:t>
                        </m:r>
                        <m:r>
                          <a:rPr lang="en-US" altLang="zh-TW" b="1" i="1">
                            <a:latin typeface="Cambria Math" panose="02040503050406030204" pitchFamily="18" charset="0"/>
                          </a:rPr>
                          <m:t>;</m:t>
                        </m:r>
                        <m:r>
                          <a:rPr lang="en-US" altLang="zh-TW" b="1" i="1">
                            <a:latin typeface="Cambria Math" panose="02040503050406030204" pitchFamily="18" charset="0"/>
                          </a:rPr>
                          <m:t>𝒋</m:t>
                        </m:r>
                        <m:r>
                          <a:rPr lang="en-US" altLang="zh-TW" b="1" i="1">
                            <a:latin typeface="Cambria Math" panose="02040503050406030204" pitchFamily="18" charset="0"/>
                          </a:rPr>
                          <m:t>=</m:t>
                        </m:r>
                        <m:r>
                          <a:rPr lang="en-US" altLang="zh-TW" b="1" i="1">
                            <a:latin typeface="Cambria Math" panose="02040503050406030204" pitchFamily="18" charset="0"/>
                          </a:rPr>
                          <m:t>𝟏</m:t>
                        </m:r>
                        <m:r>
                          <a:rPr lang="en-US" altLang="zh-TW" b="1" i="1">
                            <a:latin typeface="Cambria Math" panose="02040503050406030204" pitchFamily="18" charset="0"/>
                          </a:rPr>
                          <m:t>,…</m:t>
                        </m:r>
                        <m:r>
                          <a:rPr lang="en-US" altLang="zh-TW" b="1" i="1">
                            <a:latin typeface="Cambria Math" panose="02040503050406030204" pitchFamily="18" charset="0"/>
                          </a:rPr>
                          <m:t>𝒏</m:t>
                        </m:r>
                        <m:r>
                          <a:rPr lang="en-US" altLang="zh-TW" b="1" i="1">
                            <a:latin typeface="Cambria Math" panose="02040503050406030204" pitchFamily="18" charset="0"/>
                          </a:rPr>
                          <m:t>;</m:t>
                        </m:r>
                        <m:r>
                          <a:rPr lang="en-US" altLang="zh-TW" b="1" i="1">
                            <a:latin typeface="Cambria Math" panose="02040503050406030204" pitchFamily="18" charset="0"/>
                          </a:rPr>
                          <m:t>𝒕𝒚𝒑𝒆</m:t>
                        </m:r>
                        <m:r>
                          <a:rPr lang="en-US" altLang="zh-TW" b="1" i="1">
                            <a:latin typeface="Cambria Math" panose="02040503050406030204" pitchFamily="18" charset="0"/>
                          </a:rPr>
                          <m:t>=</m:t>
                        </m:r>
                        <m:r>
                          <a:rPr lang="en-US" altLang="zh-TW" b="1" i="1" smtClean="0">
                            <a:latin typeface="Cambria Math" panose="02040503050406030204" pitchFamily="18" charset="0"/>
                          </a:rPr>
                          <m:t>𝑷</m:t>
                        </m:r>
                        <m:r>
                          <a:rPr lang="en-US" altLang="zh-TW" b="1" i="1">
                            <a:latin typeface="Cambria Math" panose="02040503050406030204" pitchFamily="18" charset="0"/>
                          </a:rPr>
                          <m:t>,</m:t>
                        </m:r>
                        <m:r>
                          <a:rPr lang="en-US" altLang="zh-TW" b="1" i="1" smtClean="0">
                            <a:latin typeface="Cambria Math" panose="02040503050406030204" pitchFamily="18" charset="0"/>
                          </a:rPr>
                          <m:t>𝑵</m:t>
                        </m:r>
                      </m:e>
                    </m:d>
                  </m:oMath>
                </a14:m>
                <a:endParaRPr lang="en-US" altLang="zh-TW" b="1" smtClean="0"/>
              </a:p>
              <a:p>
                <a:pPr>
                  <a:lnSpc>
                    <a:spcPct val="150000"/>
                  </a:lnSpc>
                </a:pPr>
                <a:r>
                  <a:rPr lang="zh-TW" altLang="en-US" i="1">
                    <a:latin typeface="Cambria Math" panose="02040503050406030204" pitchFamily="18" charset="0"/>
                  </a:rPr>
                  <a:t> </a:t>
                </a:r>
                <a:r>
                  <a:rPr lang="zh-TW" altLang="en-US" i="1" smtClean="0">
                    <a:latin typeface="Cambria Math" panose="02040503050406030204" pitchFamily="18" charset="0"/>
                  </a:rPr>
                  <a:t>      </a:t>
                </a:r>
                <a:r>
                  <a:rPr lang="zh-TW" altLang="en-US">
                    <a:latin typeface="標楷體" panose="03000509000000000000" pitchFamily="65" charset="-120"/>
                    <a:ea typeface="標楷體" panose="03000509000000000000" pitchFamily="65" charset="-120"/>
                  </a:rPr>
                  <a:t>我們會執行</a:t>
                </a:r>
                <a:r>
                  <a:rPr lang="en-US" altLang="zh-TW">
                    <a:latin typeface="Times New Roman" panose="02020603050405020304" pitchFamily="18" charset="0"/>
                    <a:ea typeface="標楷體" panose="03000509000000000000" pitchFamily="65" charset="-120"/>
                    <a:cs typeface="Times New Roman" panose="02020603050405020304" pitchFamily="18" charset="0"/>
                  </a:rPr>
                  <a:t>K-fold </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Validation</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，因此不同的</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K</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會有不同的訓練以及測試資料</a:t>
                </a:r>
                <a:endParaRPr lang="en-US" altLang="zh-TW" smtClean="0">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pPr>
                <a:r>
                  <a:rPr lang="zh-TW" altLang="en-US">
                    <a:latin typeface="Times New Roman" panose="02020603050405020304" pitchFamily="18" charset="0"/>
                    <a:ea typeface="標楷體" panose="03000509000000000000" pitchFamily="65" charset="-120"/>
                    <a:cs typeface="Times New Roman" panose="02020603050405020304" pitchFamily="18" charset="0"/>
                  </a:rPr>
                  <a:t> </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      定義如下</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marL="800100" lvl="1" indent="-342900">
                  <a:lnSpc>
                    <a:spcPct val="150000"/>
                  </a:lnSpc>
                  <a:buFont typeface="Arial" panose="020B0604020202020204" pitchFamily="34" charset="0"/>
                  <a:buChar char="•"/>
                </a:pPr>
                <a:r>
                  <a:rPr lang="zh-TW" altLang="en-US" sz="2000" b="1">
                    <a:latin typeface="Times New Roman" panose="02020603050405020304" pitchFamily="18" charset="0"/>
                    <a:ea typeface="標楷體" panose="03000509000000000000" pitchFamily="65" charset="-120"/>
                    <a:cs typeface="Times New Roman" panose="02020603050405020304" pitchFamily="18" charset="0"/>
                  </a:rPr>
                  <a:t>腮腺腫瘤</a:t>
                </a:r>
                <a:r>
                  <a:rPr lang="zh-TW" altLang="en-US" sz="2000" b="1">
                    <a:latin typeface="Times New Roman" panose="02020603050405020304" pitchFamily="18" charset="0"/>
                    <a:ea typeface="標楷體" panose="03000509000000000000" pitchFamily="65" charset="-120"/>
                    <a:cs typeface="Times New Roman" panose="02020603050405020304" pitchFamily="18" charset="0"/>
                  </a:rPr>
                  <a:t>訓練</a:t>
                </a:r>
                <a:r>
                  <a:rPr lang="zh-TW" altLang="en-US" sz="2000" b="1" smtClean="0">
                    <a:latin typeface="Times New Roman" panose="02020603050405020304" pitchFamily="18" charset="0"/>
                    <a:ea typeface="標楷體" panose="03000509000000000000" pitchFamily="65" charset="-120"/>
                    <a:cs typeface="Times New Roman" panose="02020603050405020304" pitchFamily="18" charset="0"/>
                  </a:rPr>
                  <a:t>資料</a:t>
                </a:r>
                <a:endParaRPr lang="en-US" altLang="zh-TW" sz="2000" b="1" smtClean="0">
                  <a:latin typeface="Times New Roman" panose="02020603050405020304" pitchFamily="18" charset="0"/>
                  <a:ea typeface="標楷體" panose="03000509000000000000" pitchFamily="65" charset="-120"/>
                  <a:cs typeface="Times New Roman" panose="02020603050405020304" pitchFamily="18" charset="0"/>
                </a:endParaRPr>
              </a:p>
              <a:p>
                <a:pPr marL="1257300" lvl="2" indent="-342900">
                  <a:lnSpc>
                    <a:spcPct val="150000"/>
                  </a:lnSpc>
                  <a:buFont typeface="Arial" panose="020B0604020202020204" pitchFamily="34" charset="0"/>
                  <a:buChar char="•"/>
                </a:pPr>
                <a14:m>
                  <m:oMath xmlns:m="http://schemas.openxmlformats.org/officeDocument/2006/math">
                    <m:sSup>
                      <m:sSupPr>
                        <m:ctrlPr>
                          <a:rPr lang="zh-TW" altLang="en-US" i="1">
                            <a:latin typeface="Cambria Math" panose="02040503050406030204" pitchFamily="18" charset="0"/>
                          </a:rPr>
                        </m:ctrlPr>
                      </m:sSupPr>
                      <m:e>
                        <m:r>
                          <a:rPr lang="zh-TW" altLang="en-US" i="1">
                            <a:latin typeface="Cambria Math" panose="02040503050406030204" pitchFamily="18" charset="0"/>
                          </a:rPr>
                          <m:t>𝐷</m:t>
                        </m:r>
                        <m:r>
                          <a:rPr lang="en-US" altLang="zh-TW" i="1">
                            <a:latin typeface="Cambria Math" panose="02040503050406030204" pitchFamily="18" charset="0"/>
                          </a:rPr>
                          <m:t>𝐵</m:t>
                        </m:r>
                      </m:e>
                      <m:sup>
                        <m:r>
                          <a:rPr lang="en-US" altLang="zh-TW" i="1">
                            <a:latin typeface="Cambria Math" panose="02040503050406030204" pitchFamily="18" charset="0"/>
                          </a:rPr>
                          <m:t>𝑡𝑟𝑎𝑖𝑛</m:t>
                        </m:r>
                      </m:sup>
                    </m:sSup>
                    <m:r>
                      <a:rPr lang="en-US" altLang="zh-TW" b="1" i="1" smtClean="0">
                        <a:latin typeface="Cambria Math" panose="02040503050406030204" pitchFamily="18" charset="0"/>
                      </a:rPr>
                      <m:t>≡</m:t>
                    </m:r>
                    <m:d>
                      <m:dPr>
                        <m:begChr m:val="{"/>
                        <m:endChr m:val="}"/>
                        <m:ctrlPr>
                          <a:rPr lang="zh-TW" altLang="en-US" i="1">
                            <a:latin typeface="Cambria Math" panose="02040503050406030204" pitchFamily="18" charset="0"/>
                          </a:rPr>
                        </m:ctrlPr>
                      </m:dPr>
                      <m:e>
                        <m:d>
                          <m:dPr>
                            <m:begChr m:val=""/>
                            <m:endChr m:val="|"/>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r>
                                  <a:rPr lang="zh-TW" altLang="en-US" i="1">
                                    <a:latin typeface="Cambria Math" panose="02040503050406030204" pitchFamily="18" charset="0"/>
                                  </a:rPr>
                                  <m:t>𝐼</m:t>
                                </m:r>
                              </m:e>
                              <m:sub>
                                <m:r>
                                  <a:rPr lang="zh-TW" altLang="en-US"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𝑗</m:t>
                                </m:r>
                                <m:r>
                                  <a:rPr lang="en-US" altLang="zh-TW" i="1">
                                    <a:latin typeface="Cambria Math" panose="02040503050406030204" pitchFamily="18" charset="0"/>
                                  </a:rPr>
                                  <m:t>,</m:t>
                                </m:r>
                                <m:r>
                                  <a:rPr lang="en-US" altLang="zh-TW" i="1">
                                    <a:latin typeface="Cambria Math" panose="02040503050406030204" pitchFamily="18" charset="0"/>
                                  </a:rPr>
                                  <m:t>𝑟</m:t>
                                </m:r>
                              </m:sub>
                            </m:sSub>
                          </m:e>
                        </m:d>
                        <m:r>
                          <a:rPr lang="en-US" altLang="zh-TW" i="1">
                            <a:latin typeface="Cambria Math" panose="02040503050406030204" pitchFamily="18" charset="0"/>
                          </a:rPr>
                          <m:t>𝑖</m:t>
                        </m:r>
                        <m:r>
                          <a:rPr lang="zh-TW" altLang="en-US" i="1">
                            <a:latin typeface="Cambria Math" panose="02040503050406030204" pitchFamily="18" charset="0"/>
                          </a:rPr>
                          <m:t>=</m:t>
                        </m:r>
                        <m:r>
                          <a:rPr lang="en-US" altLang="zh-TW" b="0" i="1" smtClean="0">
                            <a:latin typeface="Cambria Math" panose="02040503050406030204" pitchFamily="18" charset="0"/>
                          </a:rPr>
                          <m:t>1~</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𝑘</m:t>
                            </m:r>
                            <m:r>
                              <a:rPr lang="en-US" altLang="zh-TW" b="0" i="1" smtClean="0">
                                <a:latin typeface="Cambria Math" panose="02040503050406030204" pitchFamily="18" charset="0"/>
                              </a:rPr>
                              <m:t>−1</m:t>
                            </m:r>
                          </m:e>
                        </m:d>
                        <m:r>
                          <a:rPr lang="en-US" altLang="zh-TW" b="0" i="1" smtClean="0">
                            <a:latin typeface="Cambria Math" panose="02040503050406030204" pitchFamily="18" charset="0"/>
                          </a:rPr>
                          <m:t>∗60+1 </m:t>
                        </m:r>
                        <m:r>
                          <a:rPr lang="en-US" altLang="zh-TW" b="0" i="1" smtClean="0">
                            <a:latin typeface="Cambria Math" panose="02040503050406030204" pitchFamily="18" charset="0"/>
                          </a:rPr>
                          <m:t>𝑎𝑛𝑑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𝑘</m:t>
                        </m:r>
                        <m:r>
                          <a:rPr lang="en-US" altLang="zh-TW" b="0" i="1" smtClean="0">
                            <a:latin typeface="Cambria Math" panose="02040503050406030204" pitchFamily="18" charset="0"/>
                          </a:rPr>
                          <m:t>∗60~300;</m:t>
                        </m:r>
                        <m:r>
                          <a:rPr lang="en-US" altLang="zh-TW" i="1">
                            <a:latin typeface="Cambria Math" panose="02040503050406030204" pitchFamily="18" charset="0"/>
                          </a:rPr>
                          <m:t>𝑗</m:t>
                        </m:r>
                        <m:r>
                          <a:rPr lang="en-US" altLang="zh-TW" i="1">
                            <a:latin typeface="Cambria Math" panose="02040503050406030204" pitchFamily="18" charset="0"/>
                          </a:rPr>
                          <m:t>=1,…</m:t>
                        </m:r>
                        <m:r>
                          <a:rPr lang="en-US" altLang="zh-TW" i="1">
                            <a:latin typeface="Cambria Math" panose="02040503050406030204" pitchFamily="18" charset="0"/>
                          </a:rPr>
                          <m:t>𝑛</m:t>
                        </m:r>
                        <m:r>
                          <a:rPr lang="en-US" altLang="zh-TW" i="1">
                            <a:latin typeface="Cambria Math" panose="02040503050406030204" pitchFamily="18" charset="0"/>
                          </a:rPr>
                          <m:t>;</m:t>
                        </m:r>
                        <m:r>
                          <a:rPr lang="en-US" altLang="zh-TW" b="0" i="1">
                            <a:latin typeface="Cambria Math" panose="02040503050406030204" pitchFamily="18" charset="0"/>
                          </a:rPr>
                          <m:t>𝑡</m:t>
                        </m:r>
                        <m:r>
                          <a:rPr lang="en-US" altLang="zh-TW" b="0" i="1">
                            <a:latin typeface="Cambria Math" panose="02040503050406030204" pitchFamily="18" charset="0"/>
                          </a:rPr>
                          <m:t>=</m:t>
                        </m:r>
                        <m:r>
                          <a:rPr lang="en-US" altLang="zh-TW" b="0" i="1">
                            <a:latin typeface="Cambria Math" panose="02040503050406030204" pitchFamily="18" charset="0"/>
                          </a:rPr>
                          <m:t>𝑃</m:t>
                        </m:r>
                        <m:r>
                          <a:rPr lang="en-US" altLang="zh-TW" b="0" i="1">
                            <a:latin typeface="Cambria Math" panose="02040503050406030204" pitchFamily="18" charset="0"/>
                          </a:rPr>
                          <m:t>,</m:t>
                        </m:r>
                        <m:r>
                          <a:rPr lang="en-US" altLang="zh-TW" b="0" i="1">
                            <a:latin typeface="Cambria Math" panose="02040503050406030204" pitchFamily="18" charset="0"/>
                          </a:rPr>
                          <m:t>𝑁</m:t>
                        </m:r>
                      </m:e>
                    </m:d>
                  </m:oMath>
                </a14:m>
                <a:endParaRPr lang="en-US" altLang="zh-TW" i="1">
                  <a:latin typeface="Cambria Math" panose="02040503050406030204" pitchFamily="18" charset="0"/>
                </a:endParaRPr>
              </a:p>
              <a:p>
                <a:pPr marL="800100" lvl="1" indent="-342900">
                  <a:lnSpc>
                    <a:spcPct val="150000"/>
                  </a:lnSpc>
                  <a:buFont typeface="Arial" panose="020B0604020202020204" pitchFamily="34" charset="0"/>
                  <a:buChar char="•"/>
                </a:pPr>
                <a:r>
                  <a:rPr lang="zh-TW" altLang="en-US" sz="2000" b="1">
                    <a:latin typeface="Times New Roman" panose="02020603050405020304" pitchFamily="18" charset="0"/>
                    <a:ea typeface="標楷體" panose="03000509000000000000" pitchFamily="65" charset="-120"/>
                    <a:cs typeface="Times New Roman" panose="02020603050405020304" pitchFamily="18" charset="0"/>
                  </a:rPr>
                  <a:t>腮腺腫瘤</a:t>
                </a:r>
                <a:r>
                  <a:rPr lang="zh-TW" altLang="en-US" sz="2000" b="1">
                    <a:latin typeface="Times New Roman" panose="02020603050405020304" pitchFamily="18" charset="0"/>
                    <a:ea typeface="標楷體" panose="03000509000000000000" pitchFamily="65" charset="-120"/>
                    <a:cs typeface="Times New Roman" panose="02020603050405020304" pitchFamily="18" charset="0"/>
                  </a:rPr>
                  <a:t>測試</a:t>
                </a:r>
                <a:r>
                  <a:rPr lang="zh-TW" altLang="en-US" sz="2000" b="1" smtClean="0">
                    <a:latin typeface="Times New Roman" panose="02020603050405020304" pitchFamily="18" charset="0"/>
                    <a:ea typeface="標楷體" panose="03000509000000000000" pitchFamily="65" charset="-120"/>
                    <a:cs typeface="Times New Roman" panose="02020603050405020304" pitchFamily="18" charset="0"/>
                  </a:rPr>
                  <a:t>資料</a:t>
                </a:r>
                <a:endParaRPr lang="en-US" altLang="zh-TW" sz="2000" b="1" smtClean="0">
                  <a:latin typeface="Times New Roman" panose="02020603050405020304" pitchFamily="18" charset="0"/>
                  <a:ea typeface="標楷體" panose="03000509000000000000" pitchFamily="65" charset="-120"/>
                  <a:cs typeface="Times New Roman" panose="02020603050405020304" pitchFamily="18" charset="0"/>
                </a:endParaRPr>
              </a:p>
              <a:p>
                <a:pPr marL="1257300" lvl="2" indent="-342900">
                  <a:lnSpc>
                    <a:spcPct val="150000"/>
                  </a:lnSpc>
                  <a:buFont typeface="Arial" panose="020B0604020202020204" pitchFamily="34" charset="0"/>
                  <a:buChar char="•"/>
                </a:pPr>
                <a14:m>
                  <m:oMath xmlns:m="http://schemas.openxmlformats.org/officeDocument/2006/math">
                    <m:sSup>
                      <m:sSupPr>
                        <m:ctrlPr>
                          <a:rPr lang="zh-TW" altLang="en-US" i="1" smtClean="0">
                            <a:latin typeface="Cambria Math" panose="02040503050406030204" pitchFamily="18" charset="0"/>
                          </a:rPr>
                        </m:ctrlPr>
                      </m:sSupPr>
                      <m:e>
                        <m:r>
                          <a:rPr lang="zh-TW" altLang="en-US" i="1">
                            <a:latin typeface="Cambria Math" panose="02040503050406030204" pitchFamily="18" charset="0"/>
                          </a:rPr>
                          <m:t>𝐷</m:t>
                        </m:r>
                        <m:r>
                          <a:rPr lang="en-US" altLang="zh-TW" i="1">
                            <a:latin typeface="Cambria Math" panose="02040503050406030204" pitchFamily="18" charset="0"/>
                          </a:rPr>
                          <m:t>𝐵</m:t>
                        </m:r>
                      </m:e>
                      <m:sup>
                        <m:r>
                          <a:rPr lang="en-US" altLang="zh-TW" b="0" i="1" smtClean="0">
                            <a:latin typeface="Cambria Math" panose="02040503050406030204" pitchFamily="18" charset="0"/>
                          </a:rPr>
                          <m:t>𝑣𝑎𝑙</m:t>
                        </m:r>
                      </m:sup>
                    </m:sSup>
                    <m:r>
                      <a:rPr lang="en-US" altLang="zh-TW" b="1" i="1" smtClean="0">
                        <a:latin typeface="Cambria Math" panose="02040503050406030204" pitchFamily="18" charset="0"/>
                      </a:rPr>
                      <m:t>≡</m:t>
                    </m:r>
                    <m:d>
                      <m:dPr>
                        <m:begChr m:val="{"/>
                        <m:endChr m:val="}"/>
                        <m:ctrlPr>
                          <a:rPr lang="zh-TW" altLang="en-US" i="1">
                            <a:latin typeface="Cambria Math" panose="02040503050406030204" pitchFamily="18" charset="0"/>
                          </a:rPr>
                        </m:ctrlPr>
                      </m:dPr>
                      <m:e>
                        <m:d>
                          <m:dPr>
                            <m:begChr m:val=""/>
                            <m:endChr m:val="|"/>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r>
                                  <a:rPr lang="zh-TW" altLang="en-US" i="1">
                                    <a:latin typeface="Cambria Math" panose="02040503050406030204" pitchFamily="18" charset="0"/>
                                  </a:rPr>
                                  <m:t>𝐼</m:t>
                                </m:r>
                              </m:e>
                              <m:sub>
                                <m:r>
                                  <a:rPr lang="zh-TW" altLang="en-US"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𝑗</m:t>
                                </m:r>
                                <m:r>
                                  <a:rPr lang="en-US" altLang="zh-TW" i="1">
                                    <a:latin typeface="Cambria Math" panose="02040503050406030204" pitchFamily="18" charset="0"/>
                                  </a:rPr>
                                  <m:t>,</m:t>
                                </m:r>
                                <m:r>
                                  <a:rPr lang="en-US" altLang="zh-TW" i="1">
                                    <a:latin typeface="Cambria Math" panose="02040503050406030204" pitchFamily="18" charset="0"/>
                                  </a:rPr>
                                  <m:t>𝑟</m:t>
                                </m:r>
                              </m:sub>
                            </m:sSub>
                          </m:e>
                        </m:d>
                        <m:r>
                          <a:rPr lang="en-US" altLang="zh-TW" i="1" smtClean="0">
                            <a:latin typeface="Cambria Math" panose="02040503050406030204" pitchFamily="18" charset="0"/>
                          </a:rPr>
                          <m:t>𝑖</m:t>
                        </m:r>
                        <m:r>
                          <a:rPr lang="zh-TW" altLang="en-US" i="1">
                            <a:latin typeface="Cambria Math" panose="02040503050406030204" pitchFamily="18" charset="0"/>
                          </a:rPr>
                          <m:t>=</m:t>
                        </m:r>
                        <m:d>
                          <m:dPr>
                            <m:ctrlPr>
                              <a:rPr lang="en-US" altLang="zh-TW" i="1">
                                <a:latin typeface="Cambria Math" panose="02040503050406030204" pitchFamily="18" charset="0"/>
                              </a:rPr>
                            </m:ctrlPr>
                          </m:dPr>
                          <m:e>
                            <m:r>
                              <a:rPr lang="en-US" altLang="zh-TW" i="1">
                                <a:latin typeface="Cambria Math" panose="02040503050406030204" pitchFamily="18" charset="0"/>
                              </a:rPr>
                              <m:t>𝑘</m:t>
                            </m:r>
                            <m:r>
                              <a:rPr lang="en-US" altLang="zh-TW" i="1">
                                <a:latin typeface="Cambria Math" panose="02040503050406030204" pitchFamily="18" charset="0"/>
                              </a:rPr>
                              <m:t>−1</m:t>
                            </m:r>
                          </m:e>
                        </m:d>
                        <m:r>
                          <a:rPr lang="en-US" altLang="zh-TW" b="0" i="1" smtClean="0">
                            <a:latin typeface="Cambria Math" panose="02040503050406030204" pitchFamily="18" charset="0"/>
                          </a:rPr>
                          <m:t>∗60+1</m:t>
                        </m:r>
                        <m:r>
                          <a:rPr lang="en-US" altLang="zh-TW" i="1" smtClean="0">
                            <a:latin typeface="Cambria Math" panose="02040503050406030204" pitchFamily="18" charset="0"/>
                          </a:rPr>
                          <m:t>,…</m:t>
                        </m:r>
                        <m:r>
                          <a:rPr lang="en-US" altLang="zh-TW" b="0" i="1" smtClean="0">
                            <a:latin typeface="Cambria Math" panose="02040503050406030204" pitchFamily="18" charset="0"/>
                          </a:rPr>
                          <m:t>,</m:t>
                        </m:r>
                        <m:r>
                          <a:rPr lang="en-US" altLang="zh-TW" b="0" i="1" smtClean="0">
                            <a:latin typeface="Cambria Math" panose="02040503050406030204" pitchFamily="18" charset="0"/>
                          </a:rPr>
                          <m:t>𝑘</m:t>
                        </m:r>
                        <m:r>
                          <a:rPr lang="en-US" altLang="zh-TW" b="0" i="1" smtClean="0">
                            <a:latin typeface="Cambria Math" panose="02040503050406030204" pitchFamily="18" charset="0"/>
                          </a:rPr>
                          <m:t>∗60;</m:t>
                        </m:r>
                        <m:r>
                          <a:rPr lang="en-US" altLang="zh-TW" i="1">
                            <a:latin typeface="Cambria Math" panose="02040503050406030204" pitchFamily="18" charset="0"/>
                          </a:rPr>
                          <m:t>𝑗</m:t>
                        </m:r>
                        <m:r>
                          <a:rPr lang="en-US" altLang="zh-TW" i="1">
                            <a:latin typeface="Cambria Math" panose="02040503050406030204" pitchFamily="18" charset="0"/>
                          </a:rPr>
                          <m:t>=1,…</m:t>
                        </m:r>
                        <m:r>
                          <a:rPr lang="en-US" altLang="zh-TW" i="1">
                            <a:latin typeface="Cambria Math" panose="02040503050406030204" pitchFamily="18" charset="0"/>
                          </a:rPr>
                          <m:t>𝑛</m:t>
                        </m:r>
                        <m:r>
                          <a:rPr lang="en-US" altLang="zh-TW" i="1">
                            <a:latin typeface="Cambria Math" panose="02040503050406030204" pitchFamily="18" charset="0"/>
                          </a:rPr>
                          <m:t>;</m:t>
                        </m:r>
                        <m:r>
                          <a:rPr lang="en-US" altLang="zh-TW" b="0" i="1">
                            <a:latin typeface="Cambria Math" panose="02040503050406030204" pitchFamily="18" charset="0"/>
                          </a:rPr>
                          <m:t>𝑡</m:t>
                        </m:r>
                        <m:r>
                          <a:rPr lang="en-US" altLang="zh-TW" b="0" i="1">
                            <a:latin typeface="Cambria Math" panose="02040503050406030204" pitchFamily="18" charset="0"/>
                          </a:rPr>
                          <m:t>=</m:t>
                        </m:r>
                        <m:r>
                          <a:rPr lang="en-US" altLang="zh-TW" b="0" i="1" smtClean="0">
                            <a:latin typeface="Cambria Math" panose="02040503050406030204" pitchFamily="18" charset="0"/>
                          </a:rPr>
                          <m:t>𝑃</m:t>
                        </m:r>
                        <m:r>
                          <a:rPr lang="en-US" altLang="zh-TW" b="0" i="1">
                            <a:latin typeface="Cambria Math" panose="02040503050406030204" pitchFamily="18" charset="0"/>
                          </a:rPr>
                          <m:t>,</m:t>
                        </m:r>
                        <m:r>
                          <a:rPr lang="en-US" altLang="zh-TW" b="0" i="1" smtClean="0">
                            <a:latin typeface="Cambria Math" panose="02040503050406030204" pitchFamily="18" charset="0"/>
                          </a:rPr>
                          <m:t>𝑁</m:t>
                        </m:r>
                      </m:e>
                    </m:d>
                  </m:oMath>
                </a14:m>
                <a:endParaRPr lang="en-US" altLang="zh-TW" b="1" smtClean="0">
                  <a:latin typeface="Times New Roman" panose="02020603050405020304" pitchFamily="18" charset="0"/>
                  <a:ea typeface="標楷體" panose="03000509000000000000" pitchFamily="65" charset="-120"/>
                  <a:cs typeface="Times New Roman" panose="02020603050405020304" pitchFamily="18" charset="0"/>
                </a:endParaRPr>
              </a:p>
              <a:p>
                <a:pPr/>
                <a:endParaRPr lang="en-US" altLang="zh-TW" i="1" smtClean="0">
                  <a:latin typeface="Cambria Math" panose="02040503050406030204" pitchFamily="18" charset="0"/>
                </a:endParaRPr>
              </a:p>
              <a:p>
                <a:pPr marL="800100" lvl="1" indent="-342900">
                  <a:buFont typeface="Arial" panose="020B0604020202020204" pitchFamily="34" charset="0"/>
                  <a:buChar char="•"/>
                </a:pPr>
                <a:r>
                  <a:rPr lang="zh-TW" altLang="en-US" sz="2000" b="1">
                    <a:latin typeface="Times New Roman" panose="02020603050405020304" pitchFamily="18" charset="0"/>
                    <a:ea typeface="標楷體" panose="03000509000000000000" pitchFamily="65" charset="-120"/>
                    <a:cs typeface="Times New Roman" panose="02020603050405020304" pitchFamily="18" charset="0"/>
                  </a:rPr>
                  <a:t>資料屬性以及</a:t>
                </a:r>
                <a:r>
                  <a:rPr lang="zh-TW" altLang="en-US" sz="2000" b="1">
                    <a:latin typeface="Times New Roman" panose="02020603050405020304" pitchFamily="18" charset="0"/>
                    <a:ea typeface="標楷體" panose="03000509000000000000" pitchFamily="65" charset="-120"/>
                    <a:cs typeface="Times New Roman" panose="02020603050405020304" pitchFamily="18" charset="0"/>
                  </a:rPr>
                  <a:t>符號</a:t>
                </a:r>
                <a:r>
                  <a:rPr lang="zh-TW" altLang="en-US" sz="2000" b="1" smtClean="0">
                    <a:latin typeface="Times New Roman" panose="02020603050405020304" pitchFamily="18" charset="0"/>
                    <a:ea typeface="標楷體" panose="03000509000000000000" pitchFamily="65" charset="-120"/>
                    <a:cs typeface="Times New Roman" panose="02020603050405020304" pitchFamily="18" charset="0"/>
                  </a:rPr>
                  <a:t>說明</a:t>
                </a:r>
                <a:endParaRPr lang="en-US" altLang="zh-TW" sz="2000" b="1" smtClean="0">
                  <a:latin typeface="Times New Roman" panose="02020603050405020304" pitchFamily="18" charset="0"/>
                  <a:ea typeface="標楷體" panose="03000509000000000000" pitchFamily="65" charset="-120"/>
                  <a:cs typeface="Times New Roman" panose="02020603050405020304" pitchFamily="18" charset="0"/>
                </a:endParaRPr>
              </a:p>
              <a:p>
                <a:pPr marL="1257300" lvl="2" indent="-342900">
                  <a:buFont typeface="Arial" panose="020B0604020202020204" pitchFamily="34" charset="0"/>
                  <a:buChar char="•"/>
                </a:pP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i </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代表病人編號</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a:t>
                </a:r>
              </a:p>
              <a:p>
                <a:pPr marL="1257300" lvl="2" indent="-342900">
                  <a:buFont typeface="Arial" panose="020B0604020202020204" pitchFamily="34" charset="0"/>
                  <a:buChar char="•"/>
                </a:pP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j </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代表第</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i</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個病人的第</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j</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張</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slices;</a:t>
                </a:r>
              </a:p>
              <a:p>
                <a:pPr marL="1257300" lvl="2" indent="-342900">
                  <a:buFont typeface="Arial" panose="020B0604020202020204" pitchFamily="34" charset="0"/>
                  <a:buChar char="•"/>
                </a:pP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t</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代表該張</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slices</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有沒有腫瘤</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smtClean="0">
                  <a:latin typeface="Times New Roman" panose="02020603050405020304" pitchFamily="18" charset="0"/>
                  <a:ea typeface="標楷體" panose="03000509000000000000" pitchFamily="65" charset="-120"/>
                  <a:cs typeface="Times New Roman" panose="02020603050405020304" pitchFamily="18" charset="0"/>
                </a:endParaRPr>
              </a:p>
              <a:p>
                <a:pPr marL="1257300" lvl="2" indent="-342900">
                  <a:buFont typeface="Arial" panose="020B0604020202020204" pitchFamily="34" charset="0"/>
                  <a:buChar char="•"/>
                </a:pP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P</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代表</a:t>
                </a:r>
                <a:r>
                  <a:rPr lang="zh-TW" altLang="en-US">
                    <a:latin typeface="Times New Roman" panose="02020603050405020304" pitchFamily="18" charset="0"/>
                    <a:ea typeface="標楷體" panose="03000509000000000000" pitchFamily="65" charset="-120"/>
                    <a:cs typeface="Times New Roman" panose="02020603050405020304" pitchFamily="18" charset="0"/>
                  </a:rPr>
                  <a:t>有腫瘤</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marL="1257300" lvl="2" indent="-342900">
                  <a:buFont typeface="Arial" panose="020B0604020202020204" pitchFamily="34" charset="0"/>
                  <a:buChar char="•"/>
                </a:pPr>
                <a:r>
                  <a:rPr lang="en-US" altLang="zh-TW">
                    <a:latin typeface="Times New Roman" panose="02020603050405020304" pitchFamily="18" charset="0"/>
                    <a:ea typeface="標楷體" panose="03000509000000000000" pitchFamily="65" charset="-120"/>
                    <a:cs typeface="Times New Roman" panose="02020603050405020304" pitchFamily="18" charset="0"/>
                  </a:rPr>
                  <a:t>N</a:t>
                </a:r>
                <a:r>
                  <a:rPr lang="zh-TW" altLang="en-US">
                    <a:latin typeface="Times New Roman" panose="02020603050405020304" pitchFamily="18" charset="0"/>
                    <a:ea typeface="標楷體" panose="03000509000000000000" pitchFamily="65" charset="-120"/>
                    <a:cs typeface="Times New Roman" panose="02020603050405020304" pitchFamily="18" charset="0"/>
                  </a:rPr>
                  <a:t>代表沒有腫瘤</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p:sp>
            <p:nvSpPr>
              <p:cNvPr id="8" name="文字方塊 7"/>
              <p:cNvSpPr txBox="1">
                <a:spLocks noRot="1" noChangeAspect="1" noMove="1" noResize="1" noEditPoints="1" noAdjustHandles="1" noChangeArrowheads="1" noChangeShapeType="1" noTextEdit="1"/>
              </p:cNvSpPr>
              <p:nvPr/>
            </p:nvSpPr>
            <p:spPr>
              <a:xfrm>
                <a:off x="102652" y="632161"/>
                <a:ext cx="9879547" cy="5950668"/>
              </a:xfrm>
              <a:prstGeom prst="rect">
                <a:avLst/>
              </a:prstGeom>
              <a:blipFill>
                <a:blip r:embed="rId3"/>
                <a:stretch>
                  <a:fillRect l="-1790" t="-1639" b="-1537"/>
                </a:stretch>
              </a:blipFill>
            </p:spPr>
            <p:txBody>
              <a:bodyPr/>
              <a:lstStyle/>
              <a:p>
                <a:r>
                  <a:rPr lang="zh-TW" altLang="en-US">
                    <a:noFill/>
                  </a:rPr>
                  <a:t> </a:t>
                </a:r>
              </a:p>
            </p:txBody>
          </p:sp>
        </mc:Fallback>
      </mc:AlternateContent>
      <p:pic>
        <p:nvPicPr>
          <p:cNvPr id="10" name="圖片 9"/>
          <p:cNvPicPr>
            <a:picLocks noChangeAspect="1"/>
          </p:cNvPicPr>
          <p:nvPr/>
        </p:nvPicPr>
        <p:blipFill>
          <a:blip r:embed="rId4"/>
          <a:stretch>
            <a:fillRect/>
          </a:stretch>
        </p:blipFill>
        <p:spPr>
          <a:xfrm>
            <a:off x="8610600" y="3911752"/>
            <a:ext cx="3513667" cy="2560982"/>
          </a:xfrm>
          <a:prstGeom prst="rect">
            <a:avLst/>
          </a:prstGeom>
          <a:ln>
            <a:solidFill>
              <a:schemeClr val="accent1"/>
            </a:solidFill>
          </a:ln>
        </p:spPr>
      </p:pic>
      <p:sp>
        <p:nvSpPr>
          <p:cNvPr id="12" name="向右箭號 11"/>
          <p:cNvSpPr/>
          <p:nvPr/>
        </p:nvSpPr>
        <p:spPr>
          <a:xfrm rot="451721">
            <a:off x="6324598" y="1572966"/>
            <a:ext cx="2692400" cy="21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39642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7</a:t>
            </a:fld>
            <a:endParaRPr lang="zh-TW" altLang="en-US"/>
          </a:p>
        </p:txBody>
      </p:sp>
      <p:sp>
        <p:nvSpPr>
          <p:cNvPr id="5" name="矩形 4"/>
          <p:cNvSpPr/>
          <p:nvPr/>
        </p:nvSpPr>
        <p:spPr>
          <a:xfrm>
            <a:off x="-361819" y="0"/>
            <a:ext cx="6197354"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2.1 </a:t>
            </a:r>
            <a:r>
              <a:rPr lang="zh-TW" altLang="en-US" sz="2800" smtClean="0">
                <a:latin typeface="標楷體" panose="03000509000000000000" pitchFamily="65" charset="-120"/>
                <a:ea typeface="標楷體" panose="03000509000000000000" pitchFamily="65" charset="-120"/>
                <a:cs typeface="Times New Roman" panose="02020603050405020304" pitchFamily="18" charset="0"/>
              </a:rPr>
              <a:t>資料來源以及符號定義</a:t>
            </a:r>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(2/2)</a:t>
            </a:r>
            <a:endParaRPr lang="en-US" altLang="zh-TW" sz="2800" smtClean="0">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1459202306"/>
              </p:ext>
            </p:extLst>
          </p:nvPr>
        </p:nvGraphicFramePr>
        <p:xfrm>
          <a:off x="656706" y="1809289"/>
          <a:ext cx="10972800" cy="3718560"/>
        </p:xfrm>
        <a:graphic>
          <a:graphicData uri="http://schemas.openxmlformats.org/drawingml/2006/table">
            <a:tbl>
              <a:tblPr firstRow="1" bandRow="1">
                <a:tableStyleId>{5C22544A-7EE6-4342-B048-85BDC9FD1C3A}</a:tableStyleId>
              </a:tblPr>
              <a:tblGrid>
                <a:gridCol w="3025832">
                  <a:extLst>
                    <a:ext uri="{9D8B030D-6E8A-4147-A177-3AD203B41FA5}">
                      <a16:colId xmlns:a16="http://schemas.microsoft.com/office/drawing/2014/main" val="1245812294"/>
                    </a:ext>
                  </a:extLst>
                </a:gridCol>
                <a:gridCol w="3507971">
                  <a:extLst>
                    <a:ext uri="{9D8B030D-6E8A-4147-A177-3AD203B41FA5}">
                      <a16:colId xmlns:a16="http://schemas.microsoft.com/office/drawing/2014/main" val="3495985947"/>
                    </a:ext>
                  </a:extLst>
                </a:gridCol>
                <a:gridCol w="4438997">
                  <a:extLst>
                    <a:ext uri="{9D8B030D-6E8A-4147-A177-3AD203B41FA5}">
                      <a16:colId xmlns:a16="http://schemas.microsoft.com/office/drawing/2014/main" val="2893907964"/>
                    </a:ext>
                  </a:extLst>
                </a:gridCol>
              </a:tblGrid>
              <a:tr h="370840">
                <a:tc>
                  <a:txBody>
                    <a:bodyPr/>
                    <a:lstStyle/>
                    <a:p>
                      <a:endParaRPr lang="zh-TW" altLang="en-US" sz="280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訓練資料</a:t>
                      </a:r>
                      <a:endParaRPr lang="zh-TW" altLang="en-US" sz="280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smtClean="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驗證資料</a:t>
                      </a:r>
                      <a:endParaRPr kumimoji="0" lang="zh-TW" altLang="en-US" sz="2800" b="1" i="0" u="none" strike="noStrike" kern="1200" cap="none" spc="0" normalizeH="0" baseline="0" noProof="0" smtClean="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1046926708"/>
                  </a:ext>
                </a:extLst>
              </a:tr>
              <a:tr h="370840">
                <a:tc>
                  <a:txBody>
                    <a:bodyPr/>
                    <a:lstStyle/>
                    <a:p>
                      <a:r>
                        <a:rPr lang="en-US" altLang="zh-TW" sz="2400" smtClean="0">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2400" baseline="0" smtClean="0">
                          <a:latin typeface="Times New Roman" panose="02020603050405020304" pitchFamily="18" charset="0"/>
                          <a:ea typeface="標楷體" panose="03000509000000000000" pitchFamily="65" charset="-120"/>
                          <a:cs typeface="Times New Roman" panose="02020603050405020304" pitchFamily="18" charset="0"/>
                        </a:rPr>
                        <a:t> validation 1</a:t>
                      </a:r>
                      <a:endParaRPr lang="zh-TW" altLang="en-US" sz="240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Case: 61~300; </a:t>
                      </a:r>
                    </a:p>
                    <a:p>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2801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tumor</a:t>
                      </a:r>
                      <a:r>
                        <a:rPr lang="zh-TW" altLang="en-US"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slices</a:t>
                      </a:r>
                      <a:endParaRPr lang="zh-TW" altLang="en-US" sz="180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Case:</a:t>
                      </a:r>
                      <a:r>
                        <a:rPr lang="en-US" altLang="zh-TW" sz="1800" baseline="0" smtClean="0">
                          <a:latin typeface="Times New Roman" panose="02020603050405020304" pitchFamily="18" charset="0"/>
                          <a:ea typeface="標楷體" panose="03000509000000000000" pitchFamily="65" charset="-120"/>
                          <a:cs typeface="Times New Roman" panose="02020603050405020304" pitchFamily="18" charset="0"/>
                        </a:rPr>
                        <a:t> 1~60; </a:t>
                      </a:r>
                    </a:p>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644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tumor</a:t>
                      </a:r>
                      <a:r>
                        <a:rPr lang="zh-TW" altLang="en-US"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slices;</a:t>
                      </a:r>
                      <a:r>
                        <a:rPr lang="en-US" altLang="zh-TW" sz="1800" baseline="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 5887 nontumor</a:t>
                      </a:r>
                      <a:r>
                        <a:rPr lang="zh-TW" altLang="en-US" sz="1800" baseline="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slices</a:t>
                      </a:r>
                      <a:endParaRPr lang="zh-TW" altLang="en-US"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1299268605"/>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2400" smtClean="0">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2400" baseline="0" smtClean="0">
                          <a:latin typeface="Times New Roman" panose="02020603050405020304" pitchFamily="18" charset="0"/>
                          <a:ea typeface="標楷體" panose="03000509000000000000" pitchFamily="65" charset="-120"/>
                          <a:cs typeface="Times New Roman" panose="02020603050405020304" pitchFamily="18" charset="0"/>
                        </a:rPr>
                        <a:t> validation 2</a:t>
                      </a:r>
                      <a:endParaRPr lang="zh-TW" altLang="en-US" sz="2400" smtClean="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Case: </a:t>
                      </a:r>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1~60</a:t>
                      </a:r>
                      <a:r>
                        <a:rPr lang="zh-TW" altLang="en-US" sz="180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and Case</a:t>
                      </a:r>
                      <a:r>
                        <a:rPr lang="zh-TW" altLang="en-US" sz="180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121~300 ; </a:t>
                      </a:r>
                      <a:endParaRPr lang="en-US" altLang="zh-TW" sz="1800"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2769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tumor</a:t>
                      </a:r>
                      <a:r>
                        <a:rPr lang="zh-TW" altLang="en-US"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slices</a:t>
                      </a:r>
                      <a:endParaRPr lang="zh-TW" altLang="en-US" sz="180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Case:</a:t>
                      </a:r>
                      <a:r>
                        <a:rPr lang="en-US" altLang="zh-TW" sz="1800" baseline="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baseline="0" smtClean="0">
                          <a:latin typeface="Times New Roman" panose="02020603050405020304" pitchFamily="18" charset="0"/>
                          <a:ea typeface="標楷體" panose="03000509000000000000" pitchFamily="65" charset="-120"/>
                          <a:cs typeface="Times New Roman" panose="02020603050405020304" pitchFamily="18" charset="0"/>
                        </a:rPr>
                        <a:t>61~120; </a:t>
                      </a:r>
                      <a:endParaRPr lang="en-US" altLang="zh-TW" sz="1800" baseline="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676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tumor slices; 6684 nontumor slices</a:t>
                      </a:r>
                      <a:endParaRPr lang="zh-TW" altLang="en-US"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1650732300"/>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2400" smtClean="0">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2400" baseline="0" smtClean="0">
                          <a:latin typeface="Times New Roman" panose="02020603050405020304" pitchFamily="18" charset="0"/>
                          <a:ea typeface="標楷體" panose="03000509000000000000" pitchFamily="65" charset="-120"/>
                          <a:cs typeface="Times New Roman" panose="02020603050405020304" pitchFamily="18" charset="0"/>
                        </a:rPr>
                        <a:t> validation 3</a:t>
                      </a:r>
                      <a:endParaRPr lang="zh-TW" altLang="en-US" sz="2400" smtClean="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Case: </a:t>
                      </a:r>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1~120</a:t>
                      </a:r>
                      <a:r>
                        <a:rPr lang="zh-TW" altLang="en-US" sz="180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and Case 181~300; </a:t>
                      </a:r>
                      <a:endParaRPr lang="en-US" altLang="zh-TW" sz="1800"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2895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tumor</a:t>
                      </a:r>
                      <a:r>
                        <a:rPr lang="zh-TW" altLang="en-US"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slices</a:t>
                      </a:r>
                      <a:endParaRPr lang="zh-TW" altLang="en-US" sz="180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Case:</a:t>
                      </a:r>
                      <a:r>
                        <a:rPr lang="en-US" altLang="zh-TW" sz="1800" baseline="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baseline="0" smtClean="0">
                          <a:latin typeface="Times New Roman" panose="02020603050405020304" pitchFamily="18" charset="0"/>
                          <a:ea typeface="標楷體" panose="03000509000000000000" pitchFamily="65" charset="-120"/>
                          <a:cs typeface="Times New Roman" panose="02020603050405020304" pitchFamily="18" charset="0"/>
                        </a:rPr>
                        <a:t>121~180; </a:t>
                      </a:r>
                      <a:endParaRPr lang="en-US" altLang="zh-TW" sz="1800" baseline="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550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tumor slices; 6364 nontumor slices</a:t>
                      </a:r>
                      <a:endParaRPr lang="zh-TW" altLang="en-US"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2620842370"/>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2400" smtClean="0">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2400" baseline="0" smtClean="0">
                          <a:latin typeface="Times New Roman" panose="02020603050405020304" pitchFamily="18" charset="0"/>
                          <a:ea typeface="標楷體" panose="03000509000000000000" pitchFamily="65" charset="-120"/>
                          <a:cs typeface="Times New Roman" panose="02020603050405020304" pitchFamily="18" charset="0"/>
                        </a:rPr>
                        <a:t> validation 4</a:t>
                      </a:r>
                      <a:endParaRPr lang="zh-TW" altLang="en-US" sz="2400" smtClean="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Case: 1~180 and Case 241~300; </a:t>
                      </a:r>
                      <a:endParaRPr lang="en-US" altLang="zh-TW" sz="1800"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2764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tumor</a:t>
                      </a:r>
                      <a:r>
                        <a:rPr lang="zh-TW" altLang="en-US"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slices</a:t>
                      </a:r>
                      <a:endParaRPr lang="zh-TW" altLang="en-US" sz="180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Case:</a:t>
                      </a:r>
                      <a:r>
                        <a:rPr lang="en-US" altLang="zh-TW" sz="1800" baseline="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baseline="0" smtClean="0">
                          <a:latin typeface="Times New Roman" panose="02020603050405020304" pitchFamily="18" charset="0"/>
                          <a:ea typeface="標楷體" panose="03000509000000000000" pitchFamily="65" charset="-120"/>
                          <a:cs typeface="Times New Roman" panose="02020603050405020304" pitchFamily="18" charset="0"/>
                        </a:rPr>
                        <a:t>181~240; </a:t>
                      </a:r>
                      <a:endParaRPr lang="en-US" altLang="zh-TW" sz="1800" baseline="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681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tumor slices; 6456 nontumor slices</a:t>
                      </a:r>
                      <a:endParaRPr lang="zh-TW" altLang="en-US"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3309685939"/>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2400" smtClean="0">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2400" baseline="0" smtClean="0">
                          <a:latin typeface="Times New Roman" panose="02020603050405020304" pitchFamily="18" charset="0"/>
                          <a:ea typeface="標楷體" panose="03000509000000000000" pitchFamily="65" charset="-120"/>
                          <a:cs typeface="Times New Roman" panose="02020603050405020304" pitchFamily="18" charset="0"/>
                        </a:rPr>
                        <a:t> validation 5</a:t>
                      </a:r>
                      <a:endParaRPr lang="zh-TW" altLang="en-US" sz="2400" smtClean="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Case: </a:t>
                      </a:r>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1~240; </a:t>
                      </a:r>
                      <a:endParaRPr lang="en-US" altLang="zh-TW" sz="1800"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2551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tumor</a:t>
                      </a:r>
                      <a:r>
                        <a:rPr lang="zh-TW" altLang="en-US"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slices</a:t>
                      </a:r>
                      <a:endParaRPr lang="zh-TW" altLang="en-US" sz="180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Case:</a:t>
                      </a:r>
                      <a:r>
                        <a:rPr lang="en-US" altLang="zh-TW" sz="1800" baseline="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baseline="0" smtClean="0">
                          <a:latin typeface="Times New Roman" panose="02020603050405020304" pitchFamily="18" charset="0"/>
                          <a:ea typeface="標楷體" panose="03000509000000000000" pitchFamily="65" charset="-120"/>
                          <a:cs typeface="Times New Roman" panose="02020603050405020304" pitchFamily="18" charset="0"/>
                        </a:rPr>
                        <a:t>241~300</a:t>
                      </a:r>
                      <a:r>
                        <a:rPr lang="en-US" altLang="zh-TW" sz="1800" baseline="0" smtClean="0">
                          <a:latin typeface="Times New Roman" panose="02020603050405020304" pitchFamily="18" charset="0"/>
                          <a:ea typeface="標楷體" panose="03000509000000000000" pitchFamily="65" charset="-120"/>
                          <a:cs typeface="Times New Roman" panose="02020603050405020304" pitchFamily="18" charset="0"/>
                        </a:rPr>
                        <a:t>; </a:t>
                      </a:r>
                    </a:p>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894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tumor slices; 6506 nontumor slices</a:t>
                      </a:r>
                      <a:endParaRPr lang="zh-TW" altLang="en-US"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926767873"/>
                  </a:ext>
                </a:extLst>
              </a:tr>
            </a:tbl>
          </a:graphicData>
        </a:graphic>
      </p:graphicFrame>
      <p:sp>
        <p:nvSpPr>
          <p:cNvPr id="7" name="文字方塊 6"/>
          <p:cNvSpPr txBox="1"/>
          <p:nvPr/>
        </p:nvSpPr>
        <p:spPr>
          <a:xfrm>
            <a:off x="656706" y="1188721"/>
            <a:ext cx="3217026" cy="523220"/>
          </a:xfrm>
          <a:prstGeom prst="rect">
            <a:avLst/>
          </a:prstGeom>
          <a:noFill/>
        </p:spPr>
        <p:txBody>
          <a:bodyPr wrap="square" rtlCol="0">
            <a:spAutoFit/>
          </a:bodyPr>
          <a:lstStyle/>
          <a:p>
            <a:r>
              <a:rPr lang="zh-TW" altLang="en-US" sz="2800">
                <a:latin typeface="標楷體" panose="03000509000000000000" pitchFamily="65" charset="-120"/>
                <a:ea typeface="標楷體" panose="03000509000000000000" pitchFamily="65" charset="-120"/>
              </a:rPr>
              <a:t>資料</a:t>
            </a:r>
            <a:r>
              <a:rPr lang="zh-TW" altLang="en-US" sz="2800" smtClean="0">
                <a:latin typeface="標楷體" panose="03000509000000000000" pitchFamily="65" charset="-120"/>
                <a:ea typeface="標楷體" panose="03000509000000000000" pitchFamily="65" charset="-120"/>
              </a:rPr>
              <a:t>數量</a:t>
            </a:r>
            <a:r>
              <a:rPr lang="en-US" altLang="zh-TW" sz="2800" smtClean="0">
                <a:latin typeface="標楷體" panose="03000509000000000000" pitchFamily="65" charset="-120"/>
                <a:ea typeface="標楷體" panose="03000509000000000000" pitchFamily="65" charset="-120"/>
              </a:rPr>
              <a:t>:</a:t>
            </a:r>
            <a:endParaRPr lang="zh-TW" altLang="en-US" sz="280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942911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8</a:t>
            </a:fld>
            <a:endParaRPr lang="zh-TW" altLang="en-US"/>
          </a:p>
        </p:txBody>
      </p:sp>
      <p:sp>
        <p:nvSpPr>
          <p:cNvPr id="5" name="矩形 4"/>
          <p:cNvSpPr/>
          <p:nvPr/>
        </p:nvSpPr>
        <p:spPr>
          <a:xfrm>
            <a:off x="-361819" y="0"/>
            <a:ext cx="6197354"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2.2 </a:t>
            </a:r>
            <a:r>
              <a:rPr lang="zh-TW" altLang="en-US" sz="2800" smtClean="0">
                <a:latin typeface="標楷體" panose="03000509000000000000" pitchFamily="65" charset="-120"/>
                <a:ea typeface="標楷體" panose="03000509000000000000" pitchFamily="65" charset="-120"/>
                <a:cs typeface="Times New Roman" panose="02020603050405020304" pitchFamily="18" charset="0"/>
              </a:rPr>
              <a:t>資料</a:t>
            </a:r>
            <a:r>
              <a:rPr lang="zh-TW" altLang="en-US" sz="2800">
                <a:latin typeface="標楷體" panose="03000509000000000000" pitchFamily="65" charset="-120"/>
                <a:ea typeface="標楷體" panose="03000509000000000000" pitchFamily="65" charset="-120"/>
                <a:cs typeface="Times New Roman" panose="02020603050405020304" pitchFamily="18" charset="0"/>
              </a:rPr>
              <a:t>前處理</a:t>
            </a:r>
            <a:endParaRPr lang="en-US" altLang="zh-TW" sz="2800" smtClean="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 name="圖片 5"/>
          <p:cNvPicPr>
            <a:picLocks noChangeAspect="1"/>
          </p:cNvPicPr>
          <p:nvPr/>
        </p:nvPicPr>
        <p:blipFill>
          <a:blip r:embed="rId2"/>
          <a:stretch>
            <a:fillRect/>
          </a:stretch>
        </p:blipFill>
        <p:spPr>
          <a:xfrm>
            <a:off x="658305" y="2439465"/>
            <a:ext cx="1337353" cy="1564384"/>
          </a:xfrm>
          <a:prstGeom prst="rect">
            <a:avLst/>
          </a:prstGeom>
        </p:spPr>
      </p:pic>
      <p:pic>
        <p:nvPicPr>
          <p:cNvPr id="7" name="圖片 6"/>
          <p:cNvPicPr>
            <a:picLocks noChangeAspect="1"/>
          </p:cNvPicPr>
          <p:nvPr/>
        </p:nvPicPr>
        <p:blipFill>
          <a:blip r:embed="rId3"/>
          <a:stretch>
            <a:fillRect/>
          </a:stretch>
        </p:blipFill>
        <p:spPr>
          <a:xfrm>
            <a:off x="2230630" y="2439465"/>
            <a:ext cx="1337353" cy="1564384"/>
          </a:xfrm>
          <a:prstGeom prst="rect">
            <a:avLst/>
          </a:prstGeom>
        </p:spPr>
      </p:pic>
      <p:pic>
        <p:nvPicPr>
          <p:cNvPr id="8" name="圖片 7"/>
          <p:cNvPicPr>
            <a:picLocks noChangeAspect="1"/>
          </p:cNvPicPr>
          <p:nvPr/>
        </p:nvPicPr>
        <p:blipFill>
          <a:blip r:embed="rId4"/>
          <a:stretch>
            <a:fillRect/>
          </a:stretch>
        </p:blipFill>
        <p:spPr>
          <a:xfrm>
            <a:off x="3780771" y="2442258"/>
            <a:ext cx="1332185" cy="1570462"/>
          </a:xfrm>
          <a:prstGeom prst="rect">
            <a:avLst/>
          </a:prstGeom>
        </p:spPr>
      </p:pic>
      <p:pic>
        <p:nvPicPr>
          <p:cNvPr id="11" name="圖片 10"/>
          <p:cNvPicPr>
            <a:picLocks noChangeAspect="1"/>
          </p:cNvPicPr>
          <p:nvPr/>
        </p:nvPicPr>
        <p:blipFill>
          <a:blip r:embed="rId5"/>
          <a:stretch>
            <a:fillRect/>
          </a:stretch>
        </p:blipFill>
        <p:spPr>
          <a:xfrm>
            <a:off x="658305" y="4692592"/>
            <a:ext cx="1337353" cy="1564384"/>
          </a:xfrm>
          <a:prstGeom prst="rect">
            <a:avLst/>
          </a:prstGeom>
        </p:spPr>
      </p:pic>
      <p:sp>
        <p:nvSpPr>
          <p:cNvPr id="12" name="向右箭號 11"/>
          <p:cNvSpPr/>
          <p:nvPr/>
        </p:nvSpPr>
        <p:spPr>
          <a:xfrm>
            <a:off x="658305" y="2087121"/>
            <a:ext cx="4880579" cy="264793"/>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a:p>
        </p:txBody>
      </p:sp>
      <p:sp>
        <p:nvSpPr>
          <p:cNvPr id="14" name="向下箭號 13"/>
          <p:cNvSpPr/>
          <p:nvPr/>
        </p:nvSpPr>
        <p:spPr>
          <a:xfrm>
            <a:off x="246700" y="2884986"/>
            <a:ext cx="266007" cy="2917767"/>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a:p>
        </p:txBody>
      </p:sp>
      <p:sp>
        <p:nvSpPr>
          <p:cNvPr id="15" name="文字方塊 14"/>
          <p:cNvSpPr txBox="1"/>
          <p:nvPr/>
        </p:nvSpPr>
        <p:spPr>
          <a:xfrm>
            <a:off x="-127677" y="4073126"/>
            <a:ext cx="1188720" cy="461665"/>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Min-Max</a:t>
            </a:r>
          </a:p>
          <a:p>
            <a:r>
              <a:rPr lang="en-US" altLang="zh-TW" sz="1200" dirty="0" smtClean="0">
                <a:latin typeface="Times New Roman" panose="02020603050405020304" pitchFamily="18" charset="0"/>
                <a:cs typeface="Times New Roman" panose="02020603050405020304" pitchFamily="18" charset="0"/>
              </a:rPr>
              <a:t>Normalization</a:t>
            </a:r>
            <a:endParaRPr lang="zh-TW" altLang="en-US" sz="1200" dirty="0">
              <a:latin typeface="Times New Roman" panose="02020603050405020304" pitchFamily="18" charset="0"/>
              <a:cs typeface="Times New Roman" panose="02020603050405020304" pitchFamily="18" charset="0"/>
            </a:endParaRPr>
          </a:p>
        </p:txBody>
      </p:sp>
      <p:sp>
        <p:nvSpPr>
          <p:cNvPr id="16" name="弧形向右箭號 15"/>
          <p:cNvSpPr/>
          <p:nvPr/>
        </p:nvSpPr>
        <p:spPr>
          <a:xfrm>
            <a:off x="893277" y="4003849"/>
            <a:ext cx="388650" cy="688743"/>
          </a:xfrm>
          <a:prstGeom prst="curvedRightArrow">
            <a:avLst>
              <a:gd name="adj1" fmla="val 25000"/>
              <a:gd name="adj2" fmla="val 72303"/>
              <a:gd name="adj3" fmla="val 30532"/>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TW" altLang="en-US">
              <a:solidFill>
                <a:schemeClr val="tx1"/>
              </a:solidFill>
            </a:endParaRPr>
          </a:p>
        </p:txBody>
      </p:sp>
      <p:sp>
        <p:nvSpPr>
          <p:cNvPr id="17" name="弧形向右箭號 16"/>
          <p:cNvSpPr/>
          <p:nvPr/>
        </p:nvSpPr>
        <p:spPr>
          <a:xfrm>
            <a:off x="2510656" y="4024219"/>
            <a:ext cx="388650" cy="688743"/>
          </a:xfrm>
          <a:prstGeom prst="curvedRightArrow">
            <a:avLst>
              <a:gd name="adj1" fmla="val 25000"/>
              <a:gd name="adj2" fmla="val 72303"/>
              <a:gd name="adj3" fmla="val 30532"/>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TW" altLang="en-US">
              <a:solidFill>
                <a:schemeClr val="tx1"/>
              </a:solidFill>
            </a:endParaRPr>
          </a:p>
        </p:txBody>
      </p:sp>
      <p:sp>
        <p:nvSpPr>
          <p:cNvPr id="18" name="弧形向右箭號 17"/>
          <p:cNvSpPr/>
          <p:nvPr/>
        </p:nvSpPr>
        <p:spPr>
          <a:xfrm>
            <a:off x="4060797" y="4006642"/>
            <a:ext cx="388650" cy="688743"/>
          </a:xfrm>
          <a:prstGeom prst="curvedRightArrow">
            <a:avLst>
              <a:gd name="adj1" fmla="val 25000"/>
              <a:gd name="adj2" fmla="val 72303"/>
              <a:gd name="adj3" fmla="val 30532"/>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TW" altLang="en-US">
              <a:solidFill>
                <a:schemeClr val="tx1"/>
              </a:solidFill>
            </a:endParaRPr>
          </a:p>
        </p:txBody>
      </p:sp>
      <p:sp>
        <p:nvSpPr>
          <p:cNvPr id="21" name="文字方塊 20"/>
          <p:cNvSpPr txBox="1"/>
          <p:nvPr/>
        </p:nvSpPr>
        <p:spPr>
          <a:xfrm>
            <a:off x="1061043" y="1678274"/>
            <a:ext cx="3639300" cy="461665"/>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The CT images of the patient's head were acquired sequentially from top to bottom.</a:t>
            </a:r>
            <a:endParaRPr lang="zh-TW" altLang="en-US" sz="1200" dirty="0">
              <a:latin typeface="Times New Roman" panose="02020603050405020304" pitchFamily="18" charset="0"/>
              <a:cs typeface="Times New Roman" panose="02020603050405020304" pitchFamily="18" charset="0"/>
            </a:endParaRPr>
          </a:p>
        </p:txBody>
      </p:sp>
      <p:pic>
        <p:nvPicPr>
          <p:cNvPr id="22" name="圖片 21"/>
          <p:cNvPicPr>
            <a:picLocks noChangeAspect="1"/>
          </p:cNvPicPr>
          <p:nvPr/>
        </p:nvPicPr>
        <p:blipFill>
          <a:blip r:embed="rId6"/>
          <a:stretch>
            <a:fillRect/>
          </a:stretch>
        </p:blipFill>
        <p:spPr>
          <a:xfrm>
            <a:off x="2230630" y="4685034"/>
            <a:ext cx="1334440" cy="1571942"/>
          </a:xfrm>
          <a:prstGeom prst="rect">
            <a:avLst/>
          </a:prstGeom>
        </p:spPr>
      </p:pic>
      <p:pic>
        <p:nvPicPr>
          <p:cNvPr id="23" name="圖片 22"/>
          <p:cNvPicPr>
            <a:picLocks noChangeAspect="1"/>
          </p:cNvPicPr>
          <p:nvPr/>
        </p:nvPicPr>
        <p:blipFill>
          <a:blip r:embed="rId7"/>
          <a:stretch>
            <a:fillRect/>
          </a:stretch>
        </p:blipFill>
        <p:spPr>
          <a:xfrm>
            <a:off x="3777858" y="4682296"/>
            <a:ext cx="1332186" cy="1577473"/>
          </a:xfrm>
          <a:prstGeom prst="rect">
            <a:avLst/>
          </a:prstGeom>
        </p:spPr>
      </p:pic>
      <mc:AlternateContent xmlns:mc="http://schemas.openxmlformats.org/markup-compatibility/2006">
        <mc:Choice xmlns:a14="http://schemas.microsoft.com/office/drawing/2010/main" Requires="a14">
          <p:sp>
            <p:nvSpPr>
              <p:cNvPr id="26" name="文字方塊 25"/>
              <p:cNvSpPr txBox="1"/>
              <p:nvPr/>
            </p:nvSpPr>
            <p:spPr>
              <a:xfrm>
                <a:off x="1788699" y="4065871"/>
                <a:ext cx="2019271"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TW" altLang="en-US" i="1" smtClean="0">
                              <a:latin typeface="Cambria Math" panose="02040503050406030204" pitchFamily="18" charset="0"/>
                            </a:rPr>
                          </m:ctrlPr>
                        </m:fPr>
                        <m:num>
                          <m:sSub>
                            <m:sSubPr>
                              <m:ctrlPr>
                                <a:rPr lang="zh-TW" altLang="en-US" i="1">
                                  <a:latin typeface="Cambria Math" panose="02040503050406030204" pitchFamily="18" charset="0"/>
                                </a:rPr>
                              </m:ctrlPr>
                            </m:sSubPr>
                            <m:e>
                              <m:r>
                                <a:rPr lang="en-US" altLang="zh-TW" b="0" i="1" smtClean="0">
                                  <a:latin typeface="Cambria Math" panose="02040503050406030204" pitchFamily="18" charset="0"/>
                                </a:rPr>
                                <m:t>𝑃</m:t>
                              </m:r>
                            </m:e>
                            <m:sub>
                              <m:r>
                                <m:rPr>
                                  <m:sty m:val="p"/>
                                </m:rPr>
                                <a:rPr lang="en-US" altLang="zh-TW" b="0" i="0" smtClean="0">
                                  <a:latin typeface="Cambria Math" panose="02040503050406030204" pitchFamily="18" charset="0"/>
                                </a:rPr>
                                <m:t>i</m:t>
                              </m:r>
                            </m:sub>
                          </m:sSub>
                          <m:r>
                            <a:rPr lang="zh-TW" altLang="en-US">
                              <a:latin typeface="Cambria Math" panose="02040503050406030204" pitchFamily="18" charset="0"/>
                            </a:rPr>
                            <m:t>−</m:t>
                          </m:r>
                          <m:r>
                            <m:rPr>
                              <m:sty m:val="p"/>
                            </m:rPr>
                            <a:rPr lang="en-US" altLang="zh-TW">
                              <a:latin typeface="Cambria Math" panose="02040503050406030204" pitchFamily="18" charset="0"/>
                            </a:rPr>
                            <m:t>Min</m:t>
                          </m:r>
                          <m:r>
                            <a:rPr lang="en-US" altLang="zh-TW">
                              <a:latin typeface="Cambria Math" panose="02040503050406030204" pitchFamily="18" charset="0"/>
                            </a:rPr>
                            <m:t>(</m:t>
                          </m:r>
                          <m:r>
                            <a:rPr lang="zh-TW" altLang="en-US" i="1">
                              <a:latin typeface="Cambria Math" panose="02040503050406030204" pitchFamily="18" charset="0"/>
                            </a:rPr>
                            <m:t>𝑃</m:t>
                          </m:r>
                          <m:r>
                            <a:rPr lang="en-US" altLang="zh-TW" i="1">
                              <a:latin typeface="Cambria Math" panose="02040503050406030204" pitchFamily="18" charset="0"/>
                            </a:rPr>
                            <m:t>)</m:t>
                          </m:r>
                        </m:num>
                        <m:den>
                          <m:d>
                            <m:dPr>
                              <m:ctrlPr>
                                <a:rPr lang="zh-TW" altLang="en-US" i="1">
                                  <a:latin typeface="Cambria Math" panose="02040503050406030204" pitchFamily="18" charset="0"/>
                                </a:rPr>
                              </m:ctrlPr>
                            </m:dPr>
                            <m:e>
                              <m:r>
                                <a:rPr lang="en-US" altLang="zh-TW" b="0" i="1" smtClean="0">
                                  <a:latin typeface="Cambria Math" panose="02040503050406030204" pitchFamily="18" charset="0"/>
                                </a:rPr>
                                <m:t>𝑀𝑎𝑥</m:t>
                              </m:r>
                              <m:d>
                                <m:dPr>
                                  <m:ctrlPr>
                                    <a:rPr lang="zh-TW" altLang="en-US" i="1">
                                      <a:latin typeface="Cambria Math" panose="02040503050406030204" pitchFamily="18" charset="0"/>
                                    </a:rPr>
                                  </m:ctrlPr>
                                </m:dPr>
                                <m:e>
                                  <m:r>
                                    <a:rPr lang="zh-TW" altLang="en-US" i="1">
                                      <a:latin typeface="Cambria Math" panose="02040503050406030204" pitchFamily="18" charset="0"/>
                                    </a:rPr>
                                    <m:t>𝑝</m:t>
                                  </m:r>
                                </m:e>
                              </m:d>
                              <m:r>
                                <a:rPr lang="zh-TW" altLang="en-US" i="0">
                                  <a:latin typeface="Cambria Math" panose="02040503050406030204" pitchFamily="18" charset="0"/>
                                </a:rPr>
                                <m:t>−</m:t>
                              </m:r>
                              <m:r>
                                <m:rPr>
                                  <m:sty m:val="p"/>
                                </m:rPr>
                                <a:rPr lang="en-US" altLang="zh-TW" b="0" i="0" smtClean="0">
                                  <a:latin typeface="Cambria Math" panose="02040503050406030204" pitchFamily="18" charset="0"/>
                                </a:rPr>
                                <m:t>Min</m:t>
                              </m:r>
                              <m:r>
                                <a:rPr lang="en-US" altLang="zh-TW" b="0" i="0" smtClean="0">
                                  <a:latin typeface="Cambria Math" panose="02040503050406030204" pitchFamily="18" charset="0"/>
                                </a:rPr>
                                <m:t>(</m:t>
                              </m:r>
                              <m:r>
                                <a:rPr lang="zh-TW" altLang="en-US" i="1">
                                  <a:latin typeface="Cambria Math" panose="02040503050406030204" pitchFamily="18" charset="0"/>
                                </a:rPr>
                                <m:t>𝑃</m:t>
                              </m:r>
                              <m:r>
                                <a:rPr lang="en-US" altLang="zh-TW" b="0" i="1" smtClean="0">
                                  <a:latin typeface="Cambria Math" panose="02040503050406030204" pitchFamily="18" charset="0"/>
                                </a:rPr>
                                <m:t>)</m:t>
                              </m:r>
                            </m:e>
                          </m:d>
                        </m:den>
                      </m:f>
                    </m:oMath>
                  </m:oMathPara>
                </a14:m>
                <a:endParaRPr lang="zh-TW" altLang="en-US" dirty="0"/>
              </a:p>
            </p:txBody>
          </p:sp>
        </mc:Choice>
        <mc:Fallback>
          <p:sp>
            <p:nvSpPr>
              <p:cNvPr id="26" name="文字方塊 25"/>
              <p:cNvSpPr txBox="1">
                <a:spLocks noRot="1" noChangeAspect="1" noMove="1" noResize="1" noEditPoints="1" noAdjustHandles="1" noChangeArrowheads="1" noChangeShapeType="1" noTextEdit="1"/>
              </p:cNvSpPr>
              <p:nvPr/>
            </p:nvSpPr>
            <p:spPr>
              <a:xfrm>
                <a:off x="1788699" y="4065871"/>
                <a:ext cx="2019271" cy="576761"/>
              </a:xfrm>
              <a:prstGeom prst="rect">
                <a:avLst/>
              </a:prstGeom>
              <a:blipFill>
                <a:blip r:embed="rId8"/>
                <a:stretch>
                  <a:fillRect/>
                </a:stretch>
              </a:blipFill>
            </p:spPr>
            <p:txBody>
              <a:bodyPr/>
              <a:lstStyle/>
              <a:p>
                <a:r>
                  <a:rPr lang="zh-TW" altLang="en-US">
                    <a:noFill/>
                  </a:rPr>
                  <a:t> </a:t>
                </a:r>
              </a:p>
            </p:txBody>
          </p:sp>
        </mc:Fallback>
      </mc:AlternateContent>
      <p:pic>
        <p:nvPicPr>
          <p:cNvPr id="27" name="圖片 26"/>
          <p:cNvPicPr>
            <a:picLocks noChangeAspect="1"/>
          </p:cNvPicPr>
          <p:nvPr/>
        </p:nvPicPr>
        <p:blipFill>
          <a:blip r:embed="rId9"/>
          <a:stretch>
            <a:fillRect/>
          </a:stretch>
        </p:blipFill>
        <p:spPr>
          <a:xfrm>
            <a:off x="5257282" y="4685251"/>
            <a:ext cx="323062" cy="1574518"/>
          </a:xfrm>
          <a:prstGeom prst="rect">
            <a:avLst/>
          </a:prstGeom>
        </p:spPr>
      </p:pic>
      <p:pic>
        <p:nvPicPr>
          <p:cNvPr id="28" name="圖片 27"/>
          <p:cNvPicPr>
            <a:picLocks noChangeAspect="1"/>
          </p:cNvPicPr>
          <p:nvPr/>
        </p:nvPicPr>
        <p:blipFill>
          <a:blip r:embed="rId10"/>
          <a:stretch>
            <a:fillRect/>
          </a:stretch>
        </p:blipFill>
        <p:spPr>
          <a:xfrm>
            <a:off x="5256981" y="2439465"/>
            <a:ext cx="483425" cy="1598051"/>
          </a:xfrm>
          <a:prstGeom prst="rect">
            <a:avLst/>
          </a:prstGeom>
        </p:spPr>
      </p:pic>
      <p:cxnSp>
        <p:nvCxnSpPr>
          <p:cNvPr id="3" name="直線接點 2"/>
          <p:cNvCxnSpPr/>
          <p:nvPr/>
        </p:nvCxnSpPr>
        <p:spPr>
          <a:xfrm>
            <a:off x="5802284" y="1285965"/>
            <a:ext cx="33251" cy="4971011"/>
          </a:xfrm>
          <a:prstGeom prst="line">
            <a:avLst/>
          </a:prstGeom>
        </p:spPr>
        <p:style>
          <a:lnRef idx="1">
            <a:schemeClr val="dk1"/>
          </a:lnRef>
          <a:fillRef idx="0">
            <a:schemeClr val="dk1"/>
          </a:fillRef>
          <a:effectRef idx="0">
            <a:schemeClr val="dk1"/>
          </a:effectRef>
          <a:fontRef idx="minor">
            <a:schemeClr val="tx1"/>
          </a:fontRef>
        </p:style>
      </p:cxnSp>
      <p:sp>
        <p:nvSpPr>
          <p:cNvPr id="29" name="文字方塊 28"/>
          <p:cNvSpPr txBox="1"/>
          <p:nvPr/>
        </p:nvSpPr>
        <p:spPr>
          <a:xfrm>
            <a:off x="670039" y="873245"/>
            <a:ext cx="4455621" cy="646331"/>
          </a:xfrm>
          <a:prstGeom prst="rect">
            <a:avLst/>
          </a:prstGeom>
          <a:solidFill>
            <a:schemeClr val="accent4"/>
          </a:solidFill>
        </p:spPr>
        <p:txBody>
          <a:bodyPr wrap="square" rtlCol="0">
            <a:spAutoFit/>
          </a:bodyPr>
          <a:lstStyle/>
          <a:p>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一般情況下會使用</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min max normalization </a:t>
            </a:r>
          </a:p>
          <a:p>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來進行前處裡</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0" name="矩形 29"/>
          <p:cNvSpPr/>
          <p:nvPr/>
        </p:nvSpPr>
        <p:spPr>
          <a:xfrm>
            <a:off x="814647" y="5303520"/>
            <a:ext cx="307571" cy="365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3098212" y="5288125"/>
            <a:ext cx="307571" cy="365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3922388" y="5293347"/>
            <a:ext cx="307571" cy="365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512707" y="6356350"/>
            <a:ext cx="6096000" cy="369332"/>
          </a:xfrm>
          <a:prstGeom prst="rect">
            <a:avLst/>
          </a:prstGeom>
        </p:spPr>
        <p:txBody>
          <a:bodyPr>
            <a:spAutoFit/>
          </a:bodyPr>
          <a:lstStyle/>
          <a:p>
            <a:r>
              <a:rPr lang="zh-TW" altLang="en-US"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腫瘤位置的地方都會有點黯淡 會有鑑別性不夠的問題</a:t>
            </a:r>
            <a:endPar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5" name="直線單箭頭接點 34"/>
          <p:cNvCxnSpPr>
            <a:stCxn id="30" idx="2"/>
          </p:cNvCxnSpPr>
          <p:nvPr/>
        </p:nvCxnSpPr>
        <p:spPr>
          <a:xfrm>
            <a:off x="968433" y="5669280"/>
            <a:ext cx="477982" cy="7813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H="1">
            <a:off x="1835596" y="5653885"/>
            <a:ext cx="1400667" cy="7967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32" idx="2"/>
          </p:cNvCxnSpPr>
          <p:nvPr/>
        </p:nvCxnSpPr>
        <p:spPr>
          <a:xfrm flipH="1">
            <a:off x="2057536" y="5659107"/>
            <a:ext cx="2018638" cy="8050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5" name="圖片 44"/>
          <p:cNvPicPr>
            <a:picLocks noChangeAspect="1"/>
          </p:cNvPicPr>
          <p:nvPr/>
        </p:nvPicPr>
        <p:blipFill>
          <a:blip r:embed="rId11"/>
          <a:stretch>
            <a:fillRect/>
          </a:stretch>
        </p:blipFill>
        <p:spPr>
          <a:xfrm>
            <a:off x="6646512" y="4186104"/>
            <a:ext cx="1450368" cy="1393652"/>
          </a:xfrm>
          <a:prstGeom prst="rect">
            <a:avLst/>
          </a:prstGeom>
        </p:spPr>
      </p:pic>
      <p:pic>
        <p:nvPicPr>
          <p:cNvPr id="47" name="圖片 46"/>
          <p:cNvPicPr>
            <a:picLocks noChangeAspect="1"/>
          </p:cNvPicPr>
          <p:nvPr/>
        </p:nvPicPr>
        <p:blipFill>
          <a:blip r:embed="rId12"/>
          <a:stretch>
            <a:fillRect/>
          </a:stretch>
        </p:blipFill>
        <p:spPr>
          <a:xfrm>
            <a:off x="10216218" y="4186104"/>
            <a:ext cx="1435320" cy="1393652"/>
          </a:xfrm>
          <a:prstGeom prst="rect">
            <a:avLst/>
          </a:prstGeom>
        </p:spPr>
      </p:pic>
      <p:pic>
        <p:nvPicPr>
          <p:cNvPr id="48" name="圖片 47"/>
          <p:cNvPicPr>
            <a:picLocks noChangeAspect="1"/>
          </p:cNvPicPr>
          <p:nvPr/>
        </p:nvPicPr>
        <p:blipFill>
          <a:blip r:embed="rId13"/>
          <a:stretch>
            <a:fillRect/>
          </a:stretch>
        </p:blipFill>
        <p:spPr>
          <a:xfrm>
            <a:off x="8438889" y="4186104"/>
            <a:ext cx="1435320" cy="1393652"/>
          </a:xfrm>
          <a:prstGeom prst="rect">
            <a:avLst/>
          </a:prstGeom>
        </p:spPr>
      </p:pic>
      <p:pic>
        <p:nvPicPr>
          <p:cNvPr id="49" name="圖片 48"/>
          <p:cNvPicPr>
            <a:picLocks noChangeAspect="1"/>
          </p:cNvPicPr>
          <p:nvPr/>
        </p:nvPicPr>
        <p:blipFill>
          <a:blip r:embed="rId14"/>
          <a:stretch>
            <a:fillRect/>
          </a:stretch>
        </p:blipFill>
        <p:spPr>
          <a:xfrm>
            <a:off x="6646512" y="2018875"/>
            <a:ext cx="1450368" cy="1453841"/>
          </a:xfrm>
          <a:prstGeom prst="rect">
            <a:avLst/>
          </a:prstGeom>
        </p:spPr>
      </p:pic>
      <p:pic>
        <p:nvPicPr>
          <p:cNvPr id="50" name="圖片 49"/>
          <p:cNvPicPr>
            <a:picLocks noChangeAspect="1"/>
          </p:cNvPicPr>
          <p:nvPr/>
        </p:nvPicPr>
        <p:blipFill>
          <a:blip r:embed="rId15"/>
          <a:stretch>
            <a:fillRect/>
          </a:stretch>
        </p:blipFill>
        <p:spPr>
          <a:xfrm>
            <a:off x="10216218" y="2021351"/>
            <a:ext cx="1435320" cy="1451365"/>
          </a:xfrm>
          <a:prstGeom prst="rect">
            <a:avLst/>
          </a:prstGeom>
        </p:spPr>
      </p:pic>
      <p:pic>
        <p:nvPicPr>
          <p:cNvPr id="51" name="圖片 50"/>
          <p:cNvPicPr>
            <a:picLocks noChangeAspect="1"/>
          </p:cNvPicPr>
          <p:nvPr/>
        </p:nvPicPr>
        <p:blipFill>
          <a:blip r:embed="rId16"/>
          <a:stretch>
            <a:fillRect/>
          </a:stretch>
        </p:blipFill>
        <p:spPr>
          <a:xfrm>
            <a:off x="8438889" y="2018876"/>
            <a:ext cx="1435320" cy="1453840"/>
          </a:xfrm>
          <a:prstGeom prst="rect">
            <a:avLst/>
          </a:prstGeom>
        </p:spPr>
      </p:pic>
      <p:sp>
        <p:nvSpPr>
          <p:cNvPr id="52" name="文字方塊 51"/>
          <p:cNvSpPr txBox="1"/>
          <p:nvPr/>
        </p:nvSpPr>
        <p:spPr>
          <a:xfrm>
            <a:off x="6691836" y="873245"/>
            <a:ext cx="5136004" cy="369332"/>
          </a:xfrm>
          <a:prstGeom prst="rect">
            <a:avLst/>
          </a:prstGeom>
          <a:solidFill>
            <a:schemeClr val="accent4"/>
          </a:solidFill>
        </p:spPr>
        <p:txBody>
          <a:bodyPr wrap="square" rtlCol="0">
            <a:spAutoFit/>
          </a:bodyPr>
          <a:lstStyle/>
          <a:p>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我們使用</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window width window level normalization</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3" name="文字方塊 52"/>
          <p:cNvSpPr txBox="1"/>
          <p:nvPr/>
        </p:nvSpPr>
        <p:spPr>
          <a:xfrm>
            <a:off x="8438889" y="1519576"/>
            <a:ext cx="1688998" cy="461665"/>
          </a:xfrm>
          <a:prstGeom prst="rect">
            <a:avLst/>
          </a:prstGeom>
          <a:noFill/>
        </p:spPr>
        <p:txBody>
          <a:bodyPr wrap="square" rtlCol="0">
            <a:spAutoFit/>
          </a:bodyPr>
          <a:lstStyle/>
          <a:p>
            <a:r>
              <a:rPr lang="en-US" altLang="zh-TW" sz="1200" smtClean="0">
                <a:latin typeface="Times New Roman" panose="02020603050405020304" pitchFamily="18" charset="0"/>
                <a:cs typeface="Times New Roman" panose="02020603050405020304" pitchFamily="18" charset="0"/>
              </a:rPr>
              <a:t>Window level = 20</a:t>
            </a:r>
          </a:p>
          <a:p>
            <a:r>
              <a:rPr lang="en-US" altLang="zh-TW" sz="1200" smtClean="0">
                <a:latin typeface="Times New Roman" panose="02020603050405020304" pitchFamily="18" charset="0"/>
                <a:cs typeface="Times New Roman" panose="02020603050405020304" pitchFamily="18" charset="0"/>
              </a:rPr>
              <a:t>Window width = 500</a:t>
            </a:r>
            <a:endParaRPr lang="zh-TW" altLang="en-US" sz="1200" dirty="0">
              <a:latin typeface="Times New Roman" panose="02020603050405020304" pitchFamily="18" charset="0"/>
              <a:cs typeface="Times New Roman" panose="02020603050405020304" pitchFamily="18" charset="0"/>
            </a:endParaRPr>
          </a:p>
        </p:txBody>
      </p:sp>
      <p:sp>
        <p:nvSpPr>
          <p:cNvPr id="54" name="文字方塊 53"/>
          <p:cNvSpPr txBox="1"/>
          <p:nvPr/>
        </p:nvSpPr>
        <p:spPr>
          <a:xfrm>
            <a:off x="8438889" y="3692446"/>
            <a:ext cx="1688998" cy="461665"/>
          </a:xfrm>
          <a:prstGeom prst="rect">
            <a:avLst/>
          </a:prstGeom>
          <a:noFill/>
        </p:spPr>
        <p:txBody>
          <a:bodyPr wrap="square" rtlCol="0">
            <a:spAutoFit/>
          </a:bodyPr>
          <a:lstStyle/>
          <a:p>
            <a:r>
              <a:rPr lang="en-US" altLang="zh-TW" sz="1200" smtClean="0">
                <a:latin typeface="Times New Roman" panose="02020603050405020304" pitchFamily="18" charset="0"/>
                <a:cs typeface="Times New Roman" panose="02020603050405020304" pitchFamily="18" charset="0"/>
              </a:rPr>
              <a:t>Window level = 20</a:t>
            </a:r>
          </a:p>
          <a:p>
            <a:r>
              <a:rPr lang="en-US" altLang="zh-TW" sz="1200" smtClean="0">
                <a:latin typeface="Times New Roman" panose="02020603050405020304" pitchFamily="18" charset="0"/>
                <a:cs typeface="Times New Roman" panose="02020603050405020304" pitchFamily="18" charset="0"/>
              </a:rPr>
              <a:t>Window width = 180</a:t>
            </a:r>
            <a:endParaRPr lang="zh-TW" altLang="en-US" sz="1200" dirty="0">
              <a:latin typeface="Times New Roman" panose="02020603050405020304" pitchFamily="18" charset="0"/>
              <a:cs typeface="Times New Roman" panose="02020603050405020304" pitchFamily="18" charset="0"/>
            </a:endParaRPr>
          </a:p>
        </p:txBody>
      </p:sp>
      <p:sp>
        <p:nvSpPr>
          <p:cNvPr id="55" name="矩形 54"/>
          <p:cNvSpPr/>
          <p:nvPr/>
        </p:nvSpPr>
        <p:spPr>
          <a:xfrm>
            <a:off x="6527280" y="4109491"/>
            <a:ext cx="5245648" cy="16130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文字方塊 55"/>
          <p:cNvSpPr txBox="1"/>
          <p:nvPr/>
        </p:nvSpPr>
        <p:spPr>
          <a:xfrm>
            <a:off x="6488587" y="5744747"/>
            <a:ext cx="3639300" cy="830997"/>
          </a:xfrm>
          <a:prstGeom prst="rect">
            <a:avLst/>
          </a:prstGeom>
          <a:noFill/>
        </p:spPr>
        <p:txBody>
          <a:bodyPr wrap="square" rtlCol="0">
            <a:spAutoFit/>
          </a:bodyPr>
          <a:lstStyle/>
          <a:p>
            <a:r>
              <a:rPr lang="zh-TW" altLang="en-US" sz="1200" b="1" smtClean="0">
                <a:latin typeface="Times New Roman" panose="02020603050405020304" pitchFamily="18" charset="0"/>
                <a:cs typeface="Times New Roman" panose="02020603050405020304" pitchFamily="18" charset="0"/>
              </a:rPr>
              <a:t>根據醫生的經驗法則我們選擇</a:t>
            </a:r>
            <a:r>
              <a:rPr lang="en-US" altLang="zh-TW" sz="1200" b="1" smtClean="0">
                <a:latin typeface="Times New Roman" panose="02020603050405020304" pitchFamily="18" charset="0"/>
                <a:cs typeface="Times New Roman" panose="02020603050405020304" pitchFamily="18" charset="0"/>
              </a:rPr>
              <a:t>level=20;width=180</a:t>
            </a:r>
          </a:p>
          <a:p>
            <a:r>
              <a:rPr lang="zh-TW" altLang="en-US" sz="1200" smtClean="0">
                <a:latin typeface="Times New Roman" panose="02020603050405020304" pitchFamily="18" charset="0"/>
                <a:cs typeface="Times New Roman" panose="02020603050405020304" pitchFamily="18" charset="0"/>
              </a:rPr>
              <a:t>像素值超過</a:t>
            </a:r>
            <a:r>
              <a:rPr lang="en-US" altLang="zh-TW" sz="1200" smtClean="0">
                <a:latin typeface="Times New Roman" panose="02020603050405020304" pitchFamily="18" charset="0"/>
                <a:cs typeface="Times New Roman" panose="02020603050405020304" pitchFamily="18" charset="0"/>
              </a:rPr>
              <a:t>20+(180/2)=110</a:t>
            </a:r>
            <a:r>
              <a:rPr lang="zh-TW" altLang="en-US" sz="1200" smtClean="0">
                <a:latin typeface="Times New Roman" panose="02020603050405020304" pitchFamily="18" charset="0"/>
                <a:cs typeface="Times New Roman" panose="02020603050405020304" pitchFamily="18" charset="0"/>
              </a:rPr>
              <a:t>，則設定為</a:t>
            </a:r>
            <a:r>
              <a:rPr lang="en-US" altLang="zh-TW" sz="1200" smtClean="0">
                <a:latin typeface="Times New Roman" panose="02020603050405020304" pitchFamily="18" charset="0"/>
                <a:cs typeface="Times New Roman" panose="02020603050405020304" pitchFamily="18" charset="0"/>
              </a:rPr>
              <a:t>1</a:t>
            </a:r>
          </a:p>
          <a:p>
            <a:r>
              <a:rPr lang="zh-TW" altLang="en-US" sz="1200" smtClean="0">
                <a:latin typeface="Times New Roman" panose="02020603050405020304" pitchFamily="18" charset="0"/>
                <a:cs typeface="Times New Roman" panose="02020603050405020304" pitchFamily="18" charset="0"/>
              </a:rPr>
              <a:t>像素值小於</a:t>
            </a:r>
            <a:r>
              <a:rPr lang="en-US" altLang="zh-TW" sz="1200" smtClean="0">
                <a:latin typeface="Times New Roman" panose="02020603050405020304" pitchFamily="18" charset="0"/>
                <a:cs typeface="Times New Roman" panose="02020603050405020304" pitchFamily="18" charset="0"/>
              </a:rPr>
              <a:t>20-(180/2)=-70</a:t>
            </a:r>
            <a:r>
              <a:rPr lang="zh-TW" altLang="en-US" sz="1200" smtClean="0">
                <a:latin typeface="Times New Roman" panose="02020603050405020304" pitchFamily="18" charset="0"/>
                <a:cs typeface="Times New Roman" panose="02020603050405020304" pitchFamily="18" charset="0"/>
              </a:rPr>
              <a:t>，</a:t>
            </a:r>
            <a:r>
              <a:rPr lang="zh-TW" altLang="en-US" sz="1200" smtClean="0">
                <a:latin typeface="Times New Roman" panose="02020603050405020304" pitchFamily="18" charset="0"/>
                <a:cs typeface="Times New Roman" panose="02020603050405020304" pitchFamily="18" charset="0"/>
              </a:rPr>
              <a:t>則設定為</a:t>
            </a:r>
            <a:r>
              <a:rPr lang="en-US" altLang="zh-TW" sz="1200" smtClean="0">
                <a:latin typeface="Times New Roman" panose="02020603050405020304" pitchFamily="18" charset="0"/>
                <a:cs typeface="Times New Roman" panose="02020603050405020304" pitchFamily="18" charset="0"/>
              </a:rPr>
              <a:t>0</a:t>
            </a:r>
            <a:r>
              <a:rPr lang="zh-TW" altLang="en-US" sz="1200" smtClean="0">
                <a:latin typeface="Times New Roman" panose="02020603050405020304" pitchFamily="18" charset="0"/>
                <a:cs typeface="Times New Roman" panose="02020603050405020304" pitchFamily="18" charset="0"/>
              </a:rPr>
              <a:t>，</a:t>
            </a:r>
            <a:endParaRPr lang="en-US" altLang="zh-TW" sz="1200" smtClean="0">
              <a:latin typeface="Times New Roman" panose="02020603050405020304" pitchFamily="18" charset="0"/>
              <a:cs typeface="Times New Roman" panose="02020603050405020304" pitchFamily="18" charset="0"/>
            </a:endParaRPr>
          </a:p>
          <a:p>
            <a:r>
              <a:rPr lang="zh-TW" altLang="en-US" sz="1200" smtClean="0">
                <a:latin typeface="Times New Roman" panose="02020603050405020304" pitchFamily="18" charset="0"/>
                <a:cs typeface="Times New Roman" panose="02020603050405020304" pitchFamily="18" charset="0"/>
              </a:rPr>
              <a:t>再對整體做</a:t>
            </a:r>
            <a:r>
              <a:rPr lang="en-US" altLang="zh-TW" sz="1200" smtClean="0">
                <a:latin typeface="Times New Roman" panose="02020603050405020304" pitchFamily="18" charset="0"/>
                <a:cs typeface="Times New Roman" panose="02020603050405020304" pitchFamily="18" charset="0"/>
              </a:rPr>
              <a:t>normailzation.</a:t>
            </a:r>
            <a:endParaRPr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96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9</a:t>
            </a:fld>
            <a:endParaRPr lang="zh-TW" altLang="en-US"/>
          </a:p>
        </p:txBody>
      </p:sp>
      <p:sp>
        <p:nvSpPr>
          <p:cNvPr id="5" name="矩形 4"/>
          <p:cNvSpPr/>
          <p:nvPr/>
        </p:nvSpPr>
        <p:spPr>
          <a:xfrm>
            <a:off x="-361819" y="0"/>
            <a:ext cx="6197354"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2.3 YOLOv7 </a:t>
            </a:r>
            <a:r>
              <a:rPr lang="zh-TW" altLang="en-US" sz="2800" smtClean="0">
                <a:latin typeface="Times New Roman" panose="02020603050405020304" pitchFamily="18" charset="0"/>
                <a:cs typeface="Times New Roman" panose="02020603050405020304" pitchFamily="18" charset="0"/>
              </a:rPr>
              <a:t>腫瘤偵測</a:t>
            </a:r>
            <a:r>
              <a:rPr lang="en-US" altLang="zh-TW" sz="2800" smtClean="0">
                <a:latin typeface="Times New Roman" panose="02020603050405020304" pitchFamily="18" charset="0"/>
                <a:cs typeface="Times New Roman" panose="02020603050405020304" pitchFamily="18" charset="0"/>
              </a:rPr>
              <a:t>-</a:t>
            </a:r>
            <a:r>
              <a:rPr lang="zh-TW" altLang="en-US" sz="2800" smtClean="0">
                <a:latin typeface="Times New Roman" panose="02020603050405020304" pitchFamily="18" charset="0"/>
                <a:cs typeface="Times New Roman" panose="02020603050405020304" pitchFamily="18" charset="0"/>
              </a:rPr>
              <a:t>流程</a:t>
            </a:r>
            <a:endParaRPr lang="en-US" altLang="zh-TW" sz="2800" smtClean="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 name="圖片 6"/>
          <p:cNvPicPr>
            <a:picLocks noChangeAspect="1"/>
          </p:cNvPicPr>
          <p:nvPr/>
        </p:nvPicPr>
        <p:blipFill>
          <a:blip r:embed="rId2"/>
          <a:stretch>
            <a:fillRect/>
          </a:stretch>
        </p:blipFill>
        <p:spPr>
          <a:xfrm>
            <a:off x="401773" y="856540"/>
            <a:ext cx="11454815" cy="5649768"/>
          </a:xfrm>
          <a:prstGeom prst="rect">
            <a:avLst/>
          </a:prstGeom>
        </p:spPr>
      </p:pic>
      <p:pic>
        <p:nvPicPr>
          <p:cNvPr id="8" name="圖片 7"/>
          <p:cNvPicPr>
            <a:picLocks noChangeAspect="1"/>
          </p:cNvPicPr>
          <p:nvPr/>
        </p:nvPicPr>
        <p:blipFill>
          <a:blip r:embed="rId3"/>
          <a:stretch>
            <a:fillRect/>
          </a:stretch>
        </p:blipFill>
        <p:spPr>
          <a:xfrm>
            <a:off x="752788" y="3459183"/>
            <a:ext cx="1317081" cy="1744584"/>
          </a:xfrm>
          <a:prstGeom prst="rect">
            <a:avLst/>
          </a:prstGeom>
        </p:spPr>
      </p:pic>
      <p:pic>
        <p:nvPicPr>
          <p:cNvPr id="9" name="圖片 8"/>
          <p:cNvPicPr>
            <a:picLocks noChangeAspect="1"/>
          </p:cNvPicPr>
          <p:nvPr/>
        </p:nvPicPr>
        <p:blipFill>
          <a:blip r:embed="rId4"/>
          <a:stretch>
            <a:fillRect/>
          </a:stretch>
        </p:blipFill>
        <p:spPr>
          <a:xfrm>
            <a:off x="2673028" y="3459183"/>
            <a:ext cx="1292143" cy="1744584"/>
          </a:xfrm>
          <a:prstGeom prst="rect">
            <a:avLst/>
          </a:prstGeom>
        </p:spPr>
      </p:pic>
      <p:pic>
        <p:nvPicPr>
          <p:cNvPr id="10" name="圖片 9"/>
          <p:cNvPicPr>
            <a:picLocks noChangeAspect="1"/>
          </p:cNvPicPr>
          <p:nvPr/>
        </p:nvPicPr>
        <p:blipFill>
          <a:blip r:embed="rId4"/>
          <a:stretch>
            <a:fillRect/>
          </a:stretch>
        </p:blipFill>
        <p:spPr>
          <a:xfrm>
            <a:off x="10356759" y="2963190"/>
            <a:ext cx="1292143" cy="1683625"/>
          </a:xfrm>
          <a:prstGeom prst="rect">
            <a:avLst/>
          </a:prstGeom>
        </p:spPr>
      </p:pic>
      <p:sp>
        <p:nvSpPr>
          <p:cNvPr id="11" name="矩形 10"/>
          <p:cNvSpPr/>
          <p:nvPr/>
        </p:nvSpPr>
        <p:spPr>
          <a:xfrm>
            <a:off x="11438313" y="3557847"/>
            <a:ext cx="133003" cy="2471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9459883" y="6356350"/>
            <a:ext cx="1645920" cy="369332"/>
          </a:xfrm>
          <a:prstGeom prst="rect">
            <a:avLst/>
          </a:prstGeom>
          <a:noFill/>
        </p:spPr>
        <p:txBody>
          <a:bodyPr wrap="square" rtlCol="0">
            <a:spAutoFit/>
          </a:bodyPr>
          <a:lstStyle/>
          <a:p>
            <a:r>
              <a:rPr lang="zh-TW" altLang="en-US" smtClean="0">
                <a:latin typeface="標楷體" panose="03000509000000000000" pitchFamily="65" charset="-120"/>
                <a:ea typeface="標楷體" panose="03000509000000000000" pitchFamily="65" charset="-120"/>
              </a:rPr>
              <a:t>此圖為示意圖</a:t>
            </a:r>
            <a:endParaRPr lang="zh-TW" altLang="en-US">
              <a:latin typeface="標楷體" panose="03000509000000000000" pitchFamily="65" charset="-120"/>
              <a:ea typeface="標楷體" panose="03000509000000000000" pitchFamily="65" charset="-120"/>
            </a:endParaRPr>
          </a:p>
        </p:txBody>
      </p:sp>
      <p:sp>
        <p:nvSpPr>
          <p:cNvPr id="13" name="文字方塊 12"/>
          <p:cNvSpPr txBox="1"/>
          <p:nvPr/>
        </p:nvSpPr>
        <p:spPr>
          <a:xfrm>
            <a:off x="752788" y="5460603"/>
            <a:ext cx="2759825" cy="369332"/>
          </a:xfrm>
          <a:prstGeom prst="rect">
            <a:avLst/>
          </a:prstGeom>
          <a:noFill/>
        </p:spPr>
        <p:txBody>
          <a:bodyPr wrap="square" rtlCol="0">
            <a:spAutoFit/>
          </a:bodyPr>
          <a:lstStyle/>
          <a:p>
            <a:r>
              <a:rPr lang="en-US" altLang="zh-TW" b="1" smtClean="0">
                <a:latin typeface="標楷體" panose="03000509000000000000" pitchFamily="65" charset="-120"/>
                <a:ea typeface="標楷體" panose="03000509000000000000" pitchFamily="65" charset="-120"/>
              </a:rPr>
              <a:t>1.</a:t>
            </a:r>
            <a:r>
              <a:rPr lang="zh-TW" altLang="en-US" b="1" smtClean="0">
                <a:latin typeface="標楷體" panose="03000509000000000000" pitchFamily="65" charset="-120"/>
                <a:ea typeface="標楷體" panose="03000509000000000000" pitchFamily="65" charset="-120"/>
              </a:rPr>
              <a:t> 資料前處理</a:t>
            </a:r>
            <a:endParaRPr lang="zh-TW" altLang="en-US" b="1">
              <a:latin typeface="標楷體" panose="03000509000000000000" pitchFamily="65" charset="-120"/>
              <a:ea typeface="標楷體" panose="03000509000000000000" pitchFamily="65" charset="-120"/>
            </a:endParaRPr>
          </a:p>
        </p:txBody>
      </p:sp>
      <p:sp>
        <p:nvSpPr>
          <p:cNvPr id="14" name="文字方塊 13"/>
          <p:cNvSpPr txBox="1"/>
          <p:nvPr/>
        </p:nvSpPr>
        <p:spPr>
          <a:xfrm>
            <a:off x="1046505" y="585188"/>
            <a:ext cx="3084920" cy="369332"/>
          </a:xfrm>
          <a:prstGeom prst="rect">
            <a:avLst/>
          </a:prstGeom>
          <a:noFill/>
        </p:spPr>
        <p:txBody>
          <a:bodyPr wrap="square" rtlCol="0">
            <a:spAutoFit/>
          </a:bodyPr>
          <a:lstStyle/>
          <a:p>
            <a:r>
              <a:rPr lang="en-US" altLang="zh-TW" b="1" smtClean="0">
                <a:latin typeface="標楷體" panose="03000509000000000000" pitchFamily="65" charset="-120"/>
                <a:ea typeface="標楷體" panose="03000509000000000000" pitchFamily="65" charset="-120"/>
              </a:rPr>
              <a:t>2.</a:t>
            </a:r>
            <a:r>
              <a:rPr lang="zh-TW" altLang="en-US" b="1" smtClean="0">
                <a:latin typeface="標楷體" panose="03000509000000000000" pitchFamily="65" charset="-120"/>
                <a:ea typeface="標楷體" panose="03000509000000000000" pitchFamily="65" charset="-120"/>
              </a:rPr>
              <a:t> 準備標籤以及偵測框座標</a:t>
            </a:r>
            <a:endParaRPr lang="zh-TW" altLang="en-US" b="1">
              <a:latin typeface="標楷體" panose="03000509000000000000" pitchFamily="65" charset="-120"/>
              <a:ea typeface="標楷體" panose="03000509000000000000" pitchFamily="65" charset="-120"/>
            </a:endParaRPr>
          </a:p>
        </p:txBody>
      </p:sp>
      <p:sp>
        <p:nvSpPr>
          <p:cNvPr id="15" name="文字方塊 14"/>
          <p:cNvSpPr txBox="1"/>
          <p:nvPr/>
        </p:nvSpPr>
        <p:spPr>
          <a:xfrm>
            <a:off x="6142140" y="5270450"/>
            <a:ext cx="3084920" cy="369332"/>
          </a:xfrm>
          <a:prstGeom prst="rect">
            <a:avLst/>
          </a:prstGeom>
          <a:noFill/>
        </p:spPr>
        <p:txBody>
          <a:bodyPr wrap="square" rtlCol="0">
            <a:spAutoFit/>
          </a:bodyPr>
          <a:lstStyle/>
          <a:p>
            <a:r>
              <a:rPr lang="en-US" altLang="zh-TW" b="1">
                <a:latin typeface="標楷體" panose="03000509000000000000" pitchFamily="65" charset="-120"/>
                <a:ea typeface="標楷體" panose="03000509000000000000" pitchFamily="65" charset="-120"/>
              </a:rPr>
              <a:t>3</a:t>
            </a:r>
            <a:r>
              <a:rPr lang="en-US" altLang="zh-TW" b="1" smtClean="0">
                <a:latin typeface="標楷體" panose="03000509000000000000" pitchFamily="65" charset="-120"/>
                <a:ea typeface="標楷體" panose="03000509000000000000" pitchFamily="65" charset="-120"/>
              </a:rPr>
              <a:t>.</a:t>
            </a:r>
            <a:r>
              <a:rPr lang="zh-TW" altLang="en-US" b="1" smtClean="0">
                <a:latin typeface="標楷體" panose="03000509000000000000" pitchFamily="65" charset="-120"/>
                <a:ea typeface="標楷體" panose="03000509000000000000" pitchFamily="65" charset="-120"/>
              </a:rPr>
              <a:t> </a:t>
            </a:r>
            <a:r>
              <a:rPr lang="en-US" altLang="zh-TW" b="1" smtClean="0">
                <a:latin typeface="標楷體" panose="03000509000000000000" pitchFamily="65" charset="-120"/>
                <a:ea typeface="標楷體" panose="03000509000000000000" pitchFamily="65" charset="-120"/>
              </a:rPr>
              <a:t>YOLOv7 </a:t>
            </a:r>
            <a:r>
              <a:rPr lang="zh-TW" altLang="en-US" b="1" smtClean="0">
                <a:latin typeface="標楷體" panose="03000509000000000000" pitchFamily="65" charset="-120"/>
                <a:ea typeface="標楷體" panose="03000509000000000000" pitchFamily="65" charset="-120"/>
              </a:rPr>
              <a:t>架構</a:t>
            </a:r>
            <a:endParaRPr lang="zh-TW" altLang="en-US" b="1">
              <a:latin typeface="標楷體" panose="03000509000000000000" pitchFamily="65" charset="-120"/>
              <a:ea typeface="標楷體" panose="03000509000000000000" pitchFamily="65" charset="-120"/>
            </a:endParaRPr>
          </a:p>
        </p:txBody>
      </p:sp>
      <p:sp>
        <p:nvSpPr>
          <p:cNvPr id="16" name="文字方塊 15"/>
          <p:cNvSpPr txBox="1"/>
          <p:nvPr/>
        </p:nvSpPr>
        <p:spPr>
          <a:xfrm>
            <a:off x="9982200" y="2006192"/>
            <a:ext cx="3084920" cy="923330"/>
          </a:xfrm>
          <a:prstGeom prst="rect">
            <a:avLst/>
          </a:prstGeom>
          <a:noFill/>
        </p:spPr>
        <p:txBody>
          <a:bodyPr wrap="square" rtlCol="0">
            <a:spAutoFit/>
          </a:bodyPr>
          <a:lstStyle/>
          <a:p>
            <a:r>
              <a:rPr lang="en-US" altLang="zh-TW" b="1">
                <a:latin typeface="標楷體" panose="03000509000000000000" pitchFamily="65" charset="-120"/>
                <a:ea typeface="標楷體" panose="03000509000000000000" pitchFamily="65" charset="-120"/>
              </a:rPr>
              <a:t>3</a:t>
            </a:r>
            <a:r>
              <a:rPr lang="en-US" altLang="zh-TW" b="1" smtClean="0">
                <a:latin typeface="標楷體" panose="03000509000000000000" pitchFamily="65" charset="-120"/>
                <a:ea typeface="標楷體" panose="03000509000000000000" pitchFamily="65" charset="-120"/>
              </a:rPr>
              <a:t>.</a:t>
            </a:r>
            <a:r>
              <a:rPr lang="zh-TW" altLang="en-US" b="1" smtClean="0">
                <a:latin typeface="標楷體" panose="03000509000000000000" pitchFamily="65" charset="-120"/>
                <a:ea typeface="標楷體" panose="03000509000000000000" pitchFamily="65" charset="-120"/>
              </a:rPr>
              <a:t> 偵測結果</a:t>
            </a:r>
            <a:endParaRPr lang="en-US" altLang="zh-TW" b="1" smtClean="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zh-TW" altLang="en-US" b="1" smtClean="0">
                <a:latin typeface="標楷體" panose="03000509000000000000" pitchFamily="65" charset="-120"/>
                <a:ea typeface="標楷體" panose="03000509000000000000" pitchFamily="65" charset="-120"/>
              </a:rPr>
              <a:t>視覺化</a:t>
            </a:r>
            <a:endParaRPr lang="en-US" altLang="zh-TW" b="1" smtClean="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zh-TW" altLang="en-US" b="1" smtClean="0">
                <a:latin typeface="標楷體" panose="03000509000000000000" pitchFamily="65" charset="-120"/>
                <a:ea typeface="標楷體" panose="03000509000000000000" pitchFamily="65" charset="-120"/>
              </a:rPr>
              <a:t>信賴分數</a:t>
            </a:r>
            <a:endParaRPr lang="zh-TW" altLang="en-US" b="1">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14820449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10458</TotalTime>
  <Words>2654</Words>
  <Application>Microsoft Office PowerPoint</Application>
  <PresentationFormat>寬螢幕</PresentationFormat>
  <Paragraphs>740</Paragraphs>
  <Slides>40</Slides>
  <Notes>1</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40</vt:i4>
      </vt:variant>
    </vt:vector>
  </HeadingPairs>
  <TitlesOfParts>
    <vt:vector size="51" baseType="lpstr">
      <vt:lpstr>-apple-system</vt:lpstr>
      <vt:lpstr>等线</vt:lpstr>
      <vt:lpstr>新細明體</vt:lpstr>
      <vt:lpstr>標楷體</vt:lpstr>
      <vt:lpstr>Arial</vt:lpstr>
      <vt:lpstr>Calibri</vt:lpstr>
      <vt:lpstr>Calibri Light</vt:lpstr>
      <vt:lpstr>Cambria Math</vt:lpstr>
      <vt:lpstr>Times New Roman</vt:lpstr>
      <vt:lpstr>Wingdings</vt:lpstr>
      <vt:lpstr>Office 佈景主題</vt:lpstr>
      <vt:lpstr>YOLOv7  based Automation for Parotid Tumor Detection</vt:lpstr>
      <vt:lpstr>PowerPoint 簡報</vt:lpstr>
      <vt:lpstr>1. Introduction</vt:lpstr>
      <vt:lpstr>1.1 Motivation&amp;Objective:</vt:lpstr>
      <vt:lpstr>2. Tumor Detection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3. Metrics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YOLOv7  based Automation for Parotid Tumor Detection</dc:title>
  <dc:creator>CMUHCH_AIAMIC</dc:creator>
  <cp:lastModifiedBy>CMUHCH_AIAMIC</cp:lastModifiedBy>
  <cp:revision>50</cp:revision>
  <dcterms:created xsi:type="dcterms:W3CDTF">2024-02-27T02:49:38Z</dcterms:created>
  <dcterms:modified xsi:type="dcterms:W3CDTF">2024-03-05T09:07:40Z</dcterms:modified>
</cp:coreProperties>
</file>